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0"/>
  </p:handoutMasterIdLst>
  <p:sldIdLst>
    <p:sldId id="256" r:id="rId3"/>
    <p:sldId id="596" r:id="rId4"/>
    <p:sldId id="603" r:id="rId6"/>
    <p:sldId id="700" r:id="rId7"/>
    <p:sldId id="701" r:id="rId8"/>
    <p:sldId id="702" r:id="rId9"/>
    <p:sldId id="703" r:id="rId10"/>
    <p:sldId id="704" r:id="rId11"/>
    <p:sldId id="677" r:id="rId12"/>
    <p:sldId id="707" r:id="rId13"/>
    <p:sldId id="708" r:id="rId14"/>
    <p:sldId id="709" r:id="rId15"/>
    <p:sldId id="710" r:id="rId16"/>
    <p:sldId id="711" r:id="rId17"/>
    <p:sldId id="706" r:id="rId18"/>
    <p:sldId id="705" r:id="rId19"/>
    <p:sldId id="712" r:id="rId20"/>
    <p:sldId id="713" r:id="rId21"/>
    <p:sldId id="714" r:id="rId22"/>
    <p:sldId id="715" r:id="rId23"/>
    <p:sldId id="716" r:id="rId24"/>
    <p:sldId id="717" r:id="rId25"/>
    <p:sldId id="630" r:id="rId26"/>
    <p:sldId id="718" r:id="rId27"/>
    <p:sldId id="719" r:id="rId28"/>
    <p:sldId id="720" r:id="rId29"/>
    <p:sldId id="721" r:id="rId30"/>
    <p:sldId id="722" r:id="rId31"/>
    <p:sldId id="723" r:id="rId32"/>
    <p:sldId id="724" r:id="rId33"/>
    <p:sldId id="725" r:id="rId34"/>
    <p:sldId id="726" r:id="rId35"/>
    <p:sldId id="727" r:id="rId36"/>
    <p:sldId id="728" r:id="rId37"/>
    <p:sldId id="729" r:id="rId38"/>
    <p:sldId id="676"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192B"/>
    <a:srgbClr val="FAB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5" autoAdjust="0"/>
    <p:restoredTop sz="86445" autoAdjust="0"/>
  </p:normalViewPr>
  <p:slideViewPr>
    <p:cSldViewPr snapToGrid="0">
      <p:cViewPr varScale="1">
        <p:scale>
          <a:sx n="132" d="100"/>
          <a:sy n="132" d="100"/>
        </p:scale>
        <p:origin x="2418" y="126"/>
      </p:cViewPr>
      <p:guideLst>
        <p:guide orient="horz" pos="306"/>
        <p:guide pos="3924"/>
        <p:guide orient="horz" pos="3974"/>
        <p:guide pos="325"/>
        <p:guide pos="7316"/>
        <p:guide pos="665"/>
        <p:guide pos="7019"/>
        <p:guide orient="horz" pos="3801"/>
        <p:guide orient="horz" pos="1207"/>
      </p:guideLst>
    </p:cSldViewPr>
  </p:slideViewPr>
  <p:outlineViewPr>
    <p:cViewPr>
      <p:scale>
        <a:sx n="100" d="100"/>
        <a:sy n="100" d="100"/>
      </p:scale>
      <p:origin x="0" y="0"/>
    </p:cViewPr>
  </p:outlineViewPr>
  <p:notesTextViewPr>
    <p:cViewPr>
      <p:scale>
        <a:sx n="66" d="100"/>
        <a:sy n="66"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80604020202020204" pitchFamily="34" charset="0"/>
                <a:ea typeface="Arial" panose="0208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80604020202020204" pitchFamily="34" charset="0"/>
                <a:ea typeface="Arial" panose="02080604020202020204" pitchFamily="34" charset="0"/>
              </a:defRPr>
            </a:lvl1pPr>
          </a:lstStyle>
          <a:p>
            <a:fld id="{8B15269A-55FC-4585-922B-8CD092A70BC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80604020202020204" pitchFamily="34" charset="0"/>
                <a:ea typeface="Arial" panose="0208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80604020202020204" pitchFamily="34" charset="0"/>
                <a:ea typeface="Arial" panose="02080604020202020204" pitchFamily="34" charset="0"/>
              </a:defRPr>
            </a:lvl1pPr>
          </a:lstStyle>
          <a:p>
            <a:fld id="{DB8BF90E-C478-4C67-B34A-242B18FE30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80604020202020204" pitchFamily="34" charset="0"/>
        <a:ea typeface="Arial" panose="02080604020202020204" pitchFamily="34" charset="0"/>
        <a:cs typeface="+mn-cs"/>
      </a:defRPr>
    </a:lvl1pPr>
    <a:lvl2pPr marL="457200" algn="l" defTabSz="914400" rtl="0" eaLnBrk="1" latinLnBrk="0" hangingPunct="1">
      <a:defRPr sz="1200" kern="1200">
        <a:solidFill>
          <a:schemeClr val="tx1"/>
        </a:solidFill>
        <a:latin typeface="Arial" panose="02080604020202020204" pitchFamily="34" charset="0"/>
        <a:ea typeface="Arial" panose="02080604020202020204" pitchFamily="34" charset="0"/>
        <a:cs typeface="+mn-cs"/>
      </a:defRPr>
    </a:lvl2pPr>
    <a:lvl3pPr marL="914400" algn="l" defTabSz="914400" rtl="0" eaLnBrk="1" latinLnBrk="0" hangingPunct="1">
      <a:defRPr sz="1200" kern="1200">
        <a:solidFill>
          <a:schemeClr val="tx1"/>
        </a:solidFill>
        <a:latin typeface="Arial" panose="02080604020202020204" pitchFamily="34" charset="0"/>
        <a:ea typeface="Arial" panose="02080604020202020204" pitchFamily="34" charset="0"/>
        <a:cs typeface="+mn-cs"/>
      </a:defRPr>
    </a:lvl3pPr>
    <a:lvl4pPr marL="1371600" algn="l" defTabSz="914400" rtl="0" eaLnBrk="1" latinLnBrk="0" hangingPunct="1">
      <a:defRPr sz="1200" kern="1200">
        <a:solidFill>
          <a:schemeClr val="tx1"/>
        </a:solidFill>
        <a:latin typeface="Arial" panose="02080604020202020204" pitchFamily="34" charset="0"/>
        <a:ea typeface="Arial" panose="02080604020202020204" pitchFamily="34" charset="0"/>
        <a:cs typeface="+mn-cs"/>
      </a:defRPr>
    </a:lvl4pPr>
    <a:lvl5pPr marL="1828800" algn="l" defTabSz="914400" rtl="0" eaLnBrk="1" latinLnBrk="0" hangingPunct="1">
      <a:defRPr sz="1200" kern="1200">
        <a:solidFill>
          <a:schemeClr val="tx1"/>
        </a:solidFill>
        <a:latin typeface="Arial" panose="02080604020202020204" pitchFamily="34" charset="0"/>
        <a:ea typeface="Arial" panose="0208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5A1327B-56FF-43C3-9393-9AAD07462EE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8BF90E-C478-4C67-B34A-242B18FE301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8.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组合 6"/>
          <p:cNvGrpSpPr/>
          <p:nvPr userDrawn="1"/>
        </p:nvGrpSpPr>
        <p:grpSpPr>
          <a:xfrm>
            <a:off x="-1" y="1"/>
            <a:ext cx="12192002" cy="6858000"/>
            <a:chOff x="-1" y="1"/>
            <a:chExt cx="12192002" cy="6858000"/>
          </a:xfrm>
        </p:grpSpPr>
        <p:pic>
          <p:nvPicPr>
            <p:cNvPr id="8" name="图片 7"/>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a14:imgEffect>
                    </a14:imgLayer>
                  </a14:imgProps>
                </a:ext>
              </a:extLst>
            </a:blip>
            <a:srcRect/>
            <a:stretch>
              <a:fillRect/>
            </a:stretch>
          </p:blipFill>
          <p:spPr>
            <a:xfrm>
              <a:off x="-1" y="1"/>
              <a:ext cx="12192002" cy="6858000"/>
            </a:xfrm>
            <a:prstGeom prst="rect">
              <a:avLst/>
            </a:prstGeom>
          </p:spPr>
        </p:pic>
        <p:sp>
          <p:nvSpPr>
            <p:cNvPr id="9" name="矩形 8"/>
            <p:cNvSpPr/>
            <p:nvPr/>
          </p:nvSpPr>
          <p:spPr>
            <a:xfrm>
              <a:off x="-1" y="1"/>
              <a:ext cx="12192000" cy="6858000"/>
            </a:xfrm>
            <a:prstGeom prst="rect">
              <a:avLst/>
            </a:prstGeom>
            <a:solidFill>
              <a:schemeClr val="accent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组合 4"/>
          <p:cNvGrpSpPr/>
          <p:nvPr userDrawn="1"/>
        </p:nvGrpSpPr>
        <p:grpSpPr>
          <a:xfrm>
            <a:off x="-1" y="1"/>
            <a:ext cx="12192002" cy="6858000"/>
            <a:chOff x="-1" y="1"/>
            <a:chExt cx="12192002" cy="6858000"/>
          </a:xfrm>
        </p:grpSpPr>
        <p:pic>
          <p:nvPicPr>
            <p:cNvPr id="6" name="图片 5"/>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20000"/>
                      </a14:imgEffect>
                    </a14:imgLayer>
                  </a14:imgProps>
                </a:ext>
              </a:extLst>
            </a:blip>
            <a:srcRect/>
            <a:stretch>
              <a:fillRect/>
            </a:stretch>
          </p:blipFill>
          <p:spPr>
            <a:xfrm>
              <a:off x="-1" y="1"/>
              <a:ext cx="12192002" cy="6858000"/>
            </a:xfrm>
            <a:prstGeom prst="rect">
              <a:avLst/>
            </a:prstGeom>
          </p:spPr>
        </p:pic>
        <p:sp>
          <p:nvSpPr>
            <p:cNvPr id="7" name="矩形 6"/>
            <p:cNvSpPr/>
            <p:nvPr/>
          </p:nvSpPr>
          <p:spPr>
            <a:xfrm>
              <a:off x="0" y="1"/>
              <a:ext cx="12192000" cy="6858000"/>
            </a:xfrm>
            <a:prstGeom prst="rect">
              <a:avLst/>
            </a:prstGeom>
            <a:solidFill>
              <a:schemeClr val="accent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rcRect/>
          <a:stretch>
            <a:fillRect/>
          </a:stretch>
        </p:blipFill>
        <p:spPr>
          <a:xfrm>
            <a:off x="-2" y="1"/>
            <a:ext cx="12192002" cy="6858000"/>
          </a:xfrm>
          <a:prstGeom prst="rect">
            <a:avLst/>
          </a:prstGeom>
        </p:spPr>
      </p:pic>
      <p:sp>
        <p:nvSpPr>
          <p:cNvPr id="7" name="矩形 6"/>
          <p:cNvSpPr/>
          <p:nvPr/>
        </p:nvSpPr>
        <p:spPr>
          <a:xfrm>
            <a:off x="0" y="0"/>
            <a:ext cx="12192000" cy="6858000"/>
          </a:xfrm>
          <a:prstGeom prst="rect">
            <a:avLst/>
          </a:prstGeom>
          <a:solidFill>
            <a:schemeClr val="accent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chemeClr val="accent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contrast="-40000"/>
                    </a14:imgEffect>
                  </a14:imgLayer>
                </a14:imgProps>
              </a:ext>
            </a:extLst>
          </a:blip>
          <a:srcRect/>
          <a:stretch>
            <a:fillRect/>
          </a:stretch>
        </p:blipFill>
        <p:spPr>
          <a:xfrm>
            <a:off x="-2" y="-1"/>
            <a:ext cx="12192002" cy="6858002"/>
          </a:xfrm>
          <a:prstGeom prst="rect">
            <a:avLst/>
          </a:prstGeom>
        </p:spPr>
      </p:pic>
      <p:sp>
        <p:nvSpPr>
          <p:cNvPr id="4" name="矩形 3"/>
          <p:cNvSpPr/>
          <p:nvPr userDrawn="1"/>
        </p:nvSpPr>
        <p:spPr>
          <a:xfrm>
            <a:off x="0" y="-1"/>
            <a:ext cx="12192000" cy="6858000"/>
          </a:xfrm>
          <a:prstGeom prst="rect">
            <a:avLst/>
          </a:prstGeom>
          <a:solidFill>
            <a:schemeClr val="accent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0" y="0"/>
            <a:ext cx="12192000" cy="6858001"/>
          </a:xfrm>
          <a:prstGeom prst="rect">
            <a:avLst/>
          </a:prstGeom>
        </p:spPr>
      </p:pic>
      <p:sp>
        <p:nvSpPr>
          <p:cNvPr id="4" name="矩形 3"/>
          <p:cNvSpPr/>
          <p:nvPr userDrawn="1"/>
        </p:nvSpPr>
        <p:spPr>
          <a:xfrm>
            <a:off x="0" y="0"/>
            <a:ext cx="12192000" cy="6858000"/>
          </a:xfrm>
          <a:prstGeom prst="rect">
            <a:avLst/>
          </a:prstGeom>
          <a:solidFill>
            <a:schemeClr val="accent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1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6.wdp"/><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0" y="5715"/>
            <a:ext cx="12192000" cy="6857999"/>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2044704" y="2111345"/>
            <a:ext cx="8102596" cy="1871980"/>
            <a:chOff x="2044704" y="2111345"/>
            <a:chExt cx="8102596" cy="1871980"/>
          </a:xfrm>
        </p:grpSpPr>
        <p:sp>
          <p:nvSpPr>
            <p:cNvPr id="4" name="文本框 3"/>
            <p:cNvSpPr txBox="1"/>
            <p:nvPr/>
          </p:nvSpPr>
          <p:spPr>
            <a:xfrm>
              <a:off x="2044704" y="2111345"/>
              <a:ext cx="8102596" cy="1198880"/>
            </a:xfrm>
            <a:prstGeom prst="rect">
              <a:avLst/>
            </a:prstGeom>
            <a:noFill/>
          </p:spPr>
          <p:txBody>
            <a:bodyPr wrap="square" rtlCol="0">
              <a:spAutoFit/>
            </a:bodyPr>
            <a:lstStyle/>
            <a:p>
              <a:pPr algn="dist"/>
              <a:r>
                <a:rPr lang="en-US" altLang="zh-CN" sz="7200" b="1">
                  <a:solidFill>
                    <a:schemeClr val="accent1"/>
                  </a:solidFill>
                  <a:latin typeface="Arial" panose="02080604020202020204" pitchFamily="34" charset="0"/>
                  <a:ea typeface="Arial" panose="02080604020202020204" pitchFamily="34" charset="0"/>
                  <a:sym typeface="Arial" panose="02080604020202020204" pitchFamily="34" charset="0"/>
                </a:rPr>
                <a:t>SRS DOCUMENT</a:t>
              </a:r>
              <a:endParaRPr lang="en-US" altLang="zh-CN" sz="7200" b="1">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136000" y="3584545"/>
              <a:ext cx="7920000" cy="398780"/>
            </a:xfrm>
            <a:prstGeom prst="rect">
              <a:avLst/>
            </a:prstGeom>
            <a:noFill/>
          </p:spPr>
          <p:txBody>
            <a:bodyPr wrap="square" rtlCol="0">
              <a:spAutoFit/>
            </a:bodyPr>
            <a:lstStyle/>
            <a:p>
              <a:pPr algn="dist"/>
              <a:r>
                <a:rPr lang="en-US" altLang="zh-CN" sz="2000">
                  <a:solidFill>
                    <a:schemeClr val="bg1"/>
                  </a:solidFill>
                  <a:latin typeface="Arial" panose="02080604020202020204" pitchFamily="34" charset="0"/>
                  <a:ea typeface="Arial" panose="02080604020202020204" pitchFamily="34" charset="0"/>
                  <a:sym typeface="Arial" panose="02080604020202020204" pitchFamily="34" charset="0"/>
                </a:rPr>
                <a:t>ONLINE IQ TEST MANAGEMENT SYSTEM  </a:t>
              </a:r>
              <a:endParaRPr lang="en-US" altLang="zh-CN" sz="2000">
                <a:solidFill>
                  <a:schemeClr val="bg1"/>
                </a:solidFill>
                <a:latin typeface="Arial" panose="02080604020202020204" pitchFamily="34" charset="0"/>
                <a:ea typeface="Arial" panose="02080604020202020204" pitchFamily="34" charset="0"/>
                <a:sym typeface="Arial" panose="02080604020202020204" pitchFamily="34" charset="0"/>
              </a:endParaRPr>
            </a:p>
          </p:txBody>
        </p:sp>
      </p:grpSp>
      <p:sp>
        <p:nvSpPr>
          <p:cNvPr id="22" name="文本框 21"/>
          <p:cNvSpPr txBox="1"/>
          <p:nvPr/>
        </p:nvSpPr>
        <p:spPr>
          <a:xfrm>
            <a:off x="3630930" y="5702300"/>
            <a:ext cx="5219700" cy="398780"/>
          </a:xfrm>
          <a:prstGeom prst="rect">
            <a:avLst/>
          </a:prstGeom>
          <a:noFill/>
        </p:spPr>
        <p:txBody>
          <a:bodyPr wrap="square" rtlCol="0">
            <a:spAutoFit/>
          </a:bodyPr>
          <a:lstStyle/>
          <a:p>
            <a:pPr algn="ctr"/>
            <a:r>
              <a:rPr lang="en-US" altLang="zh-CN" sz="2000" spc="600">
                <a:solidFill>
                  <a:schemeClr val="bg1"/>
                </a:solidFill>
                <a:latin typeface="Arial" panose="02080604020202020204" pitchFamily="34" charset="0"/>
                <a:ea typeface="Arial" panose="02080604020202020204" pitchFamily="34" charset="0"/>
                <a:sym typeface="Arial" panose="02080604020202020204" pitchFamily="34" charset="0"/>
              </a:rPr>
              <a:t>-20/04112 MUNENE JOHN-</a:t>
            </a:r>
            <a:endParaRPr lang="zh-CN" altLang="en-US" sz="2000" spc="600">
              <a:solidFill>
                <a:schemeClr val="bg1"/>
              </a:solidFill>
              <a:latin typeface="Arial" panose="02080604020202020204" pitchFamily="34" charset="0"/>
              <a:ea typeface="Arial" panose="02080604020202020204" pitchFamily="34" charset="0"/>
              <a:sym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0" y="-39370"/>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682174" y="182246"/>
            <a:ext cx="11300460" cy="6363969"/>
            <a:chOff x="2105214" y="250427"/>
            <a:chExt cx="8056857" cy="3184358"/>
          </a:xfrm>
        </p:grpSpPr>
        <p:sp>
          <p:nvSpPr>
            <p:cNvPr id="4" name="文本框 3"/>
            <p:cNvSpPr txBox="1"/>
            <p:nvPr/>
          </p:nvSpPr>
          <p:spPr>
            <a:xfrm>
              <a:off x="2105214" y="250427"/>
              <a:ext cx="8056857" cy="461354"/>
            </a:xfrm>
            <a:prstGeom prst="rect">
              <a:avLst/>
            </a:prstGeom>
            <a:noFill/>
          </p:spPr>
          <p:txBody>
            <a:bodyPr wrap="square" rtlCol="0">
              <a:spAutoFit/>
            </a:bodyPr>
            <a:lstStyle/>
            <a:p>
              <a:pPr algn="dist"/>
              <a:r>
                <a:rPr lang="en-US" altLang="zh-CN" sz="5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2.1 </a:t>
              </a:r>
              <a:r>
                <a:rPr lang="zh-CN" altLang="en-US" sz="5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Product Perspective</a:t>
              </a:r>
              <a:r>
                <a:rPr lang="en-US" altLang="zh-CN" sz="5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 &amp; Features</a:t>
              </a:r>
              <a:endParaRPr lang="en-US" altLang="zh-CN" sz="5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725170" y="1915795"/>
            <a:ext cx="6258560" cy="2245360"/>
          </a:xfrm>
          <a:prstGeom prst="rect">
            <a:avLst/>
          </a:prstGeom>
          <a:noFill/>
        </p:spPr>
        <p:txBody>
          <a:bodyPr wrap="square" rtlCol="0">
            <a:spAutoFit/>
          </a:bodyPr>
          <a:p>
            <a:r>
              <a:rPr lang="en-US" sz="2000">
                <a:solidFill>
                  <a:schemeClr val="bg1"/>
                </a:solidFill>
              </a:rPr>
              <a:t>A distributed IQ test database system stores the following information.</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Applicant’s details.</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Applicant’s results.</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Test and test guidelines.</a:t>
            </a:r>
            <a:endParaRPr lang="en-US" sz="2000">
              <a:solidFill>
                <a:schemeClr val="bg1"/>
              </a:solidFill>
            </a:endParaRPr>
          </a:p>
          <a:p>
            <a:pPr marL="342900" indent="-342900">
              <a:buFont typeface="Arial" panose="02080604020202020204" pitchFamily="34" charset="0"/>
              <a:buChar char="•"/>
            </a:pPr>
            <a:endParaRPr lang="en-US" sz="2000">
              <a:solidFill>
                <a:schemeClr val="bg1"/>
              </a:solidFill>
            </a:endParaRPr>
          </a:p>
          <a:p>
            <a:pPr indent="0">
              <a:buFont typeface="Arial" panose="02080604020202020204" pitchFamily="34" charset="0"/>
              <a:buNone/>
            </a:pPr>
            <a:endParaRPr lang="en-US" sz="2000">
              <a:solidFill>
                <a:schemeClr val="bg1"/>
              </a:solidFill>
            </a:endParaRPr>
          </a:p>
        </p:txBody>
      </p:sp>
      <p:graphicFrame>
        <p:nvGraphicFramePr>
          <p:cNvPr id="7" name="Table 6"/>
          <p:cNvGraphicFramePr/>
          <p:nvPr/>
        </p:nvGraphicFramePr>
        <p:xfrm>
          <a:off x="5887720" y="2925445"/>
          <a:ext cx="208280" cy="731520"/>
        </p:xfrm>
        <a:graphic>
          <a:graphicData uri="http://schemas.openxmlformats.org/drawingml/2006/table">
            <a:tbl>
              <a:tblPr firstRow="1" bandRow="1">
                <a:tableStyleId>{5940675A-B579-460E-94D1-54222C63F5DA}</a:tableStyleId>
              </a:tblPr>
              <a:tblGrid>
                <a:gridCol w="208280"/>
                <a:gridCol w="0"/>
              </a:tblGrid>
              <a:tr h="0">
                <a:tc>
                  <a:txBody>
                    <a:bodyPr/>
                    <a:p>
                      <a:pPr indent="0">
                        <a:buNone/>
                      </a:pPr>
                      <a:endParaRPr lang="en-US" b="0"/>
                    </a:p>
                  </a:txBody>
                  <a:tcPr>
                    <a:lnL>
                      <a:noFill/>
                    </a:lnL>
                    <a:lnR>
                      <a:noFill/>
                    </a:lnR>
                    <a:lnT cap="flat">
                      <a:noFill/>
                    </a:lnT>
                    <a:lnB cap="flat">
                      <a:noFill/>
                    </a:lnB>
                    <a:lnTlToBr>
                      <a:noFill/>
                    </a:lnTlToBr>
                    <a:lnBlToTr>
                      <a:noFill/>
                    </a:lnBlToTr>
                    <a:noFill/>
                  </a:tcPr>
                </a:tc>
                <a:tc>
                  <a:txBody>
                    <a:bodyPr/>
                    <a:p>
                      <a:pPr>
                        <a:buNone/>
                      </a:pPr>
                      <a:endParaRPr lang="en-US"/>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en-US"/>
                    </a:p>
                  </a:txBody>
                  <a:tcPr>
                    <a:lnL>
                      <a:noFill/>
                    </a:lnL>
                    <a:lnR>
                      <a:noFill/>
                    </a:lnR>
                    <a:lnT cap="flat">
                      <a:noFill/>
                    </a:lnT>
                    <a:lnB cap="flat">
                      <a:noFill/>
                    </a:lnB>
                    <a:lnTlToBr>
                      <a:noFill/>
                    </a:lnTlToBr>
                    <a:lnBlToTr>
                      <a:noFill/>
                    </a:lnBlToTr>
                    <a:noFill/>
                  </a:tcPr>
                </a:tc>
                <a:tc>
                  <a:txBody>
                    <a:bodyPr/>
                    <a:p>
                      <a:pPr indent="0">
                        <a:buNone/>
                      </a:pPr>
                      <a:endParaRPr lang="en-US"/>
                    </a:p>
                  </a:txBody>
                  <a:tcPr>
                    <a:lnL>
                      <a:noFill/>
                    </a:lnL>
                    <a:lnR cap="flat">
                      <a:noFill/>
                    </a:lnR>
                    <a:lnT cap="flat">
                      <a:noFill/>
                    </a:lnT>
                    <a:lnB cap="flat">
                      <a:noFill/>
                    </a:lnB>
                    <a:lnTlToBr>
                      <a:noFill/>
                    </a:lnTlToBr>
                    <a:lnBlToTr>
                      <a:noFill/>
                    </a:lnBlToTr>
                    <a:noFill/>
                  </a:tcPr>
                </a:tc>
              </a:tr>
            </a:tbl>
          </a:graphicData>
        </a:graphic>
      </p:graphicFrame>
      <p:sp>
        <p:nvSpPr>
          <p:cNvPr id="100" name="Text Box 99"/>
          <p:cNvSpPr txBox="1"/>
          <p:nvPr/>
        </p:nvSpPr>
        <p:spPr>
          <a:xfrm>
            <a:off x="725170" y="4161155"/>
            <a:ext cx="5080000" cy="706755"/>
          </a:xfrm>
          <a:prstGeom prst="rect">
            <a:avLst/>
          </a:prstGeom>
          <a:noFill/>
          <a:ln w="9525">
            <a:noFill/>
          </a:ln>
        </p:spPr>
        <p:txBody>
          <a:bodyPr>
            <a:spAutoFit/>
          </a:bodyPr>
          <a:p>
            <a:pPr marL="0" indent="0"/>
            <a:r>
              <a:rPr lang="en-US" sz="2000" b="0">
                <a:solidFill>
                  <a:schemeClr val="bg1"/>
                </a:solidFill>
                <a:latin typeface="TimesNewRomanPSMT" charset="0"/>
                <a:cs typeface="SimSun" charset="0"/>
              </a:rPr>
              <a:t>The major features of the system as shown in the figure below</a:t>
            </a:r>
            <a:r>
              <a:rPr lang="en-US" sz="2000" b="0">
                <a:solidFill>
                  <a:schemeClr val="bg1"/>
                </a:solidFill>
                <a:latin typeface="TimesNewRomanPSMT" charset="0"/>
                <a:cs typeface="Times New Roman" charset="0"/>
              </a:rPr>
              <a:t>:</a:t>
            </a:r>
            <a:endParaRPr lang="en-US" sz="2000" b="0">
              <a:solidFill>
                <a:schemeClr val="bg1"/>
              </a:solidFill>
              <a:latin typeface="TimesNewRomanPSMT" charset="0"/>
              <a:cs typeface="Times New Roman" charset="0"/>
            </a:endParaRPr>
          </a:p>
        </p:txBody>
      </p:sp>
      <p:grpSp>
        <p:nvGrpSpPr>
          <p:cNvPr id="58" name="Group 58"/>
          <p:cNvGrpSpPr/>
          <p:nvPr/>
        </p:nvGrpSpPr>
        <p:grpSpPr>
          <a:xfrm>
            <a:off x="6638925" y="1230630"/>
            <a:ext cx="5400040" cy="5089525"/>
            <a:chOff x="1793" y="2715"/>
            <a:chExt cx="7614" cy="7407"/>
          </a:xfrm>
        </p:grpSpPr>
        <p:grpSp>
          <p:nvGrpSpPr>
            <p:cNvPr id="56" name="Group 56"/>
            <p:cNvGrpSpPr/>
            <p:nvPr/>
          </p:nvGrpSpPr>
          <p:grpSpPr>
            <a:xfrm>
              <a:off x="1793" y="2715"/>
              <a:ext cx="7614" cy="7407"/>
              <a:chOff x="1793" y="2715"/>
              <a:chExt cx="7614" cy="7407"/>
            </a:xfrm>
          </p:grpSpPr>
          <p:sp>
            <p:nvSpPr>
              <p:cNvPr id="9" name="Text Box 1"/>
              <p:cNvSpPr txBox="1"/>
              <p:nvPr/>
            </p:nvSpPr>
            <p:spPr>
              <a:xfrm>
                <a:off x="1793" y="4995"/>
                <a:ext cx="1296" cy="464"/>
              </a:xfrm>
              <a:prstGeom prst="rect">
                <a:avLst/>
              </a:prstGeom>
              <a:solidFill>
                <a:srgbClr val="FFFFFF"/>
              </a:solidFill>
              <a:ln w="9525" cap="flat" cmpd="sng">
                <a:solidFill>
                  <a:srgbClr val="000000"/>
                </a:solidFill>
                <a:prstDash val="solid"/>
                <a:miter/>
                <a:headEnd type="none" w="med" len="med"/>
                <a:tailEnd type="none" w="med" len="med"/>
              </a:ln>
            </p:spPr>
            <p:txBody>
              <a:bodyPr upright="1"/>
              <a:lstStyle/>
              <a:p>
                <a:r>
                  <a:rPr lang="en-US" altLang="zh-CN" sz="1400" kern="100">
                    <a:latin typeface="Times New Roman"/>
                    <a:ea typeface="Times New Roman"/>
                    <a:cs typeface="Times New Roman"/>
                    <a:sym typeface="Times New Roman"/>
                  </a:rPr>
                  <a:t>Company </a:t>
                </a:r>
                <a:endParaRPr lang="en-US" altLang="zh-CN" sz="1400" kern="100">
                  <a:latin typeface="Times New Roman"/>
                  <a:ea typeface="Times New Roman"/>
                  <a:cs typeface="Times New Roman"/>
                  <a:sym typeface="Times New Roman"/>
                </a:endParaRPr>
              </a:p>
            </p:txBody>
          </p:sp>
          <p:grpSp>
            <p:nvGrpSpPr>
              <p:cNvPr id="54" name="Group 54"/>
              <p:cNvGrpSpPr/>
              <p:nvPr/>
            </p:nvGrpSpPr>
            <p:grpSpPr>
              <a:xfrm>
                <a:off x="1912" y="2715"/>
                <a:ext cx="7495" cy="7407"/>
                <a:chOff x="2152" y="1965"/>
                <a:chExt cx="7495" cy="7407"/>
              </a:xfrm>
            </p:grpSpPr>
            <p:grpSp>
              <p:nvGrpSpPr>
                <p:cNvPr id="11" name="Group 7"/>
                <p:cNvGrpSpPr/>
                <p:nvPr/>
              </p:nvGrpSpPr>
              <p:grpSpPr>
                <a:xfrm>
                  <a:off x="2520" y="3060"/>
                  <a:ext cx="405" cy="1125"/>
                  <a:chOff x="2520" y="3060"/>
                  <a:chExt cx="405" cy="1125"/>
                </a:xfrm>
              </p:grpSpPr>
              <p:sp>
                <p:nvSpPr>
                  <p:cNvPr id="12" name="Oval 2"/>
                  <p:cNvSpPr/>
                  <p:nvPr/>
                </p:nvSpPr>
                <p:spPr>
                  <a:xfrm>
                    <a:off x="2621" y="3060"/>
                    <a:ext cx="203" cy="281"/>
                  </a:xfrm>
                  <a:prstGeom prst="ellipse">
                    <a:avLst/>
                  </a:prstGeom>
                  <a:solidFill>
                    <a:srgbClr val="FFFFFF"/>
                  </a:solidFill>
                  <a:ln w="9525" cap="flat" cmpd="sng">
                    <a:solidFill>
                      <a:srgbClr val="000000"/>
                    </a:solidFill>
                    <a:prstDash val="solid"/>
                    <a:headEnd type="none" w="med" len="med"/>
                    <a:tailEnd type="none" w="med" len="med"/>
                  </a:ln>
                </p:spPr>
              </p:sp>
              <p:cxnSp>
                <p:nvCxnSpPr>
                  <p:cNvPr id="13" name="Straight Connector 3"/>
                  <p:cNvCxnSpPr/>
                  <p:nvPr/>
                </p:nvCxnSpPr>
                <p:spPr>
                  <a:xfrm>
                    <a:off x="2723" y="3341"/>
                    <a:ext cx="0" cy="563"/>
                  </a:xfrm>
                  <a:prstGeom prst="line">
                    <a:avLst/>
                  </a:prstGeom>
                  <a:ln w="9525" cap="flat" cmpd="sng">
                    <a:solidFill>
                      <a:schemeClr val="bg1"/>
                    </a:solidFill>
                    <a:prstDash val="solid"/>
                    <a:headEnd type="none" w="med" len="med"/>
                    <a:tailEnd type="none" w="med" len="med"/>
                  </a:ln>
                </p:spPr>
              </p:cxnSp>
              <p:cxnSp>
                <p:nvCxnSpPr>
                  <p:cNvPr id="14" name="Straight Connector 4"/>
                  <p:cNvCxnSpPr/>
                  <p:nvPr/>
                </p:nvCxnSpPr>
                <p:spPr>
                  <a:xfrm>
                    <a:off x="2520" y="3482"/>
                    <a:ext cx="405" cy="0"/>
                  </a:xfrm>
                  <a:prstGeom prst="line">
                    <a:avLst/>
                  </a:prstGeom>
                  <a:ln w="9525" cap="flat" cmpd="sng">
                    <a:solidFill>
                      <a:schemeClr val="bg1"/>
                    </a:solidFill>
                    <a:prstDash val="solid"/>
                    <a:headEnd type="none" w="med" len="med"/>
                    <a:tailEnd type="none" w="med" len="med"/>
                  </a:ln>
                </p:spPr>
              </p:cxnSp>
              <p:cxnSp>
                <p:nvCxnSpPr>
                  <p:cNvPr id="15" name="Straight Connector 5"/>
                  <p:cNvCxnSpPr/>
                  <p:nvPr/>
                </p:nvCxnSpPr>
                <p:spPr>
                  <a:xfrm flipH="1">
                    <a:off x="2520" y="3904"/>
                    <a:ext cx="203" cy="281"/>
                  </a:xfrm>
                  <a:prstGeom prst="line">
                    <a:avLst/>
                  </a:prstGeom>
                  <a:ln w="9525" cap="flat" cmpd="sng">
                    <a:solidFill>
                      <a:schemeClr val="bg1"/>
                    </a:solidFill>
                    <a:prstDash val="solid"/>
                    <a:headEnd type="none" w="med" len="med"/>
                    <a:tailEnd type="none" w="med" len="med"/>
                  </a:ln>
                </p:spPr>
              </p:cxnSp>
              <p:cxnSp>
                <p:nvCxnSpPr>
                  <p:cNvPr id="16" name="Straight Connector 6"/>
                  <p:cNvCxnSpPr/>
                  <p:nvPr/>
                </p:nvCxnSpPr>
                <p:spPr>
                  <a:xfrm>
                    <a:off x="2723" y="3904"/>
                    <a:ext cx="202" cy="281"/>
                  </a:xfrm>
                  <a:prstGeom prst="line">
                    <a:avLst/>
                  </a:prstGeom>
                  <a:ln w="9525" cap="flat" cmpd="sng">
                    <a:solidFill>
                      <a:schemeClr val="bg1"/>
                    </a:solidFill>
                    <a:prstDash val="solid"/>
                    <a:headEnd type="none" w="med" len="med"/>
                    <a:tailEnd type="none" w="med" len="med"/>
                  </a:ln>
                </p:spPr>
              </p:cxnSp>
            </p:grpSp>
            <p:grpSp>
              <p:nvGrpSpPr>
                <p:cNvPr id="53" name="Group 53"/>
                <p:cNvGrpSpPr/>
                <p:nvPr/>
              </p:nvGrpSpPr>
              <p:grpSpPr>
                <a:xfrm>
                  <a:off x="2152" y="1965"/>
                  <a:ext cx="7495" cy="7407"/>
                  <a:chOff x="2152" y="1965"/>
                  <a:chExt cx="7495" cy="7407"/>
                </a:xfrm>
              </p:grpSpPr>
              <p:grpSp>
                <p:nvGrpSpPr>
                  <p:cNvPr id="17" name="Group 15"/>
                  <p:cNvGrpSpPr/>
                  <p:nvPr/>
                </p:nvGrpSpPr>
                <p:grpSpPr>
                  <a:xfrm>
                    <a:off x="5460" y="1965"/>
                    <a:ext cx="1039" cy="1560"/>
                    <a:chOff x="5460" y="1965"/>
                    <a:chExt cx="1039" cy="1560"/>
                  </a:xfrm>
                </p:grpSpPr>
                <p:grpSp>
                  <p:nvGrpSpPr>
                    <p:cNvPr id="18" name="Group 13"/>
                    <p:cNvGrpSpPr/>
                    <p:nvPr/>
                  </p:nvGrpSpPr>
                  <p:grpSpPr>
                    <a:xfrm>
                      <a:off x="5730" y="1965"/>
                      <a:ext cx="405" cy="1125"/>
                      <a:chOff x="5730" y="1965"/>
                      <a:chExt cx="405" cy="1125"/>
                    </a:xfrm>
                  </p:grpSpPr>
                  <p:sp>
                    <p:nvSpPr>
                      <p:cNvPr id="19" name="Oval 8"/>
                      <p:cNvSpPr/>
                      <p:nvPr/>
                    </p:nvSpPr>
                    <p:spPr>
                      <a:xfrm>
                        <a:off x="5831" y="1965"/>
                        <a:ext cx="203" cy="281"/>
                      </a:xfrm>
                      <a:prstGeom prst="ellipse">
                        <a:avLst/>
                      </a:prstGeom>
                      <a:solidFill>
                        <a:srgbClr val="FFFFFF"/>
                      </a:solidFill>
                      <a:ln w="9525" cap="flat" cmpd="sng">
                        <a:solidFill>
                          <a:srgbClr val="000000"/>
                        </a:solidFill>
                        <a:prstDash val="solid"/>
                        <a:headEnd type="none" w="med" len="med"/>
                        <a:tailEnd type="none" w="med" len="med"/>
                      </a:ln>
                    </p:spPr>
                  </p:sp>
                  <p:cxnSp>
                    <p:nvCxnSpPr>
                      <p:cNvPr id="20" name="Straight Connector 9"/>
                      <p:cNvCxnSpPr/>
                      <p:nvPr/>
                    </p:nvCxnSpPr>
                    <p:spPr>
                      <a:xfrm>
                        <a:off x="5933" y="2246"/>
                        <a:ext cx="0" cy="563"/>
                      </a:xfrm>
                      <a:prstGeom prst="line">
                        <a:avLst/>
                      </a:prstGeom>
                      <a:ln w="9525" cap="flat" cmpd="sng">
                        <a:solidFill>
                          <a:schemeClr val="bg1"/>
                        </a:solidFill>
                        <a:prstDash val="solid"/>
                        <a:headEnd type="none" w="med" len="med"/>
                        <a:tailEnd type="none" w="med" len="med"/>
                      </a:ln>
                    </p:spPr>
                  </p:cxnSp>
                  <p:cxnSp>
                    <p:nvCxnSpPr>
                      <p:cNvPr id="21" name="Straight Connector 10"/>
                      <p:cNvCxnSpPr/>
                      <p:nvPr/>
                    </p:nvCxnSpPr>
                    <p:spPr>
                      <a:xfrm>
                        <a:off x="5730" y="2387"/>
                        <a:ext cx="405" cy="0"/>
                      </a:xfrm>
                      <a:prstGeom prst="line">
                        <a:avLst/>
                      </a:prstGeom>
                      <a:ln w="9525" cap="flat" cmpd="sng">
                        <a:solidFill>
                          <a:schemeClr val="bg1"/>
                        </a:solidFill>
                        <a:prstDash val="solid"/>
                        <a:headEnd type="none" w="med" len="med"/>
                        <a:tailEnd type="none" w="med" len="med"/>
                      </a:ln>
                    </p:spPr>
                  </p:cxnSp>
                  <p:cxnSp>
                    <p:nvCxnSpPr>
                      <p:cNvPr id="22" name="Straight Connector 11"/>
                      <p:cNvCxnSpPr/>
                      <p:nvPr/>
                    </p:nvCxnSpPr>
                    <p:spPr>
                      <a:xfrm flipH="1">
                        <a:off x="5730" y="2809"/>
                        <a:ext cx="203" cy="281"/>
                      </a:xfrm>
                      <a:prstGeom prst="line">
                        <a:avLst/>
                      </a:prstGeom>
                      <a:ln w="9525" cap="flat" cmpd="sng">
                        <a:solidFill>
                          <a:schemeClr val="bg1"/>
                        </a:solidFill>
                        <a:prstDash val="solid"/>
                        <a:headEnd type="none" w="med" len="med"/>
                        <a:tailEnd type="none" w="med" len="med"/>
                      </a:ln>
                    </p:spPr>
                  </p:cxnSp>
                  <p:cxnSp>
                    <p:nvCxnSpPr>
                      <p:cNvPr id="23" name="Straight Connector 12"/>
                      <p:cNvCxnSpPr/>
                      <p:nvPr/>
                    </p:nvCxnSpPr>
                    <p:spPr>
                      <a:xfrm>
                        <a:off x="5933" y="2809"/>
                        <a:ext cx="202" cy="281"/>
                      </a:xfrm>
                      <a:prstGeom prst="line">
                        <a:avLst/>
                      </a:prstGeom>
                      <a:ln w="9525" cap="flat" cmpd="sng">
                        <a:solidFill>
                          <a:schemeClr val="bg1"/>
                        </a:solidFill>
                        <a:prstDash val="solid"/>
                        <a:headEnd type="none" w="med" len="med"/>
                        <a:tailEnd type="none" w="med" len="med"/>
                      </a:ln>
                    </p:spPr>
                  </p:cxnSp>
                </p:grpSp>
                <p:sp>
                  <p:nvSpPr>
                    <p:cNvPr id="24" name="Text Box 14"/>
                    <p:cNvSpPr txBox="1"/>
                    <p:nvPr/>
                  </p:nvSpPr>
                  <p:spPr>
                    <a:xfrm>
                      <a:off x="5460" y="3150"/>
                      <a:ext cx="1039" cy="375"/>
                    </a:xfrm>
                    <a:prstGeom prst="rect">
                      <a:avLst/>
                    </a:prstGeom>
                    <a:solidFill>
                      <a:srgbClr val="FFFFFF"/>
                    </a:solidFill>
                    <a:ln w="9525" cap="flat" cmpd="sng">
                      <a:solidFill>
                        <a:srgbClr val="000000"/>
                      </a:solidFill>
                      <a:prstDash val="solid"/>
                      <a:miter/>
                      <a:headEnd type="none" w="med" len="med"/>
                      <a:tailEnd type="none" w="med" len="med"/>
                    </a:ln>
                  </p:spPr>
                  <p:txBody>
                    <a:bodyPr upright="1"/>
                    <a:lstStyle/>
                    <a:p>
                      <a:r>
                        <a:rPr lang="en-US" altLang="zh-CN" sz="1400" kern="100">
                          <a:latin typeface="Times New Roman"/>
                          <a:ea typeface="Times New Roman"/>
                          <a:cs typeface="Times New Roman"/>
                          <a:sym typeface="Times New Roman"/>
                        </a:rPr>
                        <a:t>Admin</a:t>
                      </a:r>
                      <a:endParaRPr lang="en-US" altLang="zh-CN" sz="1400" kern="100">
                        <a:latin typeface="Times New Roman"/>
                        <a:ea typeface="Times New Roman"/>
                        <a:cs typeface="Times New Roman"/>
                        <a:sym typeface="Times New Roman"/>
                      </a:endParaRPr>
                    </a:p>
                  </p:txBody>
                </p:sp>
              </p:grpSp>
              <p:grpSp>
                <p:nvGrpSpPr>
                  <p:cNvPr id="40" name="Group 40"/>
                  <p:cNvGrpSpPr/>
                  <p:nvPr/>
                </p:nvGrpSpPr>
                <p:grpSpPr>
                  <a:xfrm rot="0">
                    <a:off x="2152" y="3975"/>
                    <a:ext cx="7495" cy="5397"/>
                    <a:chOff x="2152" y="3975"/>
                    <a:chExt cx="7495" cy="5397"/>
                  </a:xfrm>
                </p:grpSpPr>
                <p:grpSp>
                  <p:nvGrpSpPr>
                    <p:cNvPr id="25" name="Group 23"/>
                    <p:cNvGrpSpPr/>
                    <p:nvPr/>
                  </p:nvGrpSpPr>
                  <p:grpSpPr>
                    <a:xfrm>
                      <a:off x="2152" y="7680"/>
                      <a:ext cx="1508" cy="1692"/>
                      <a:chOff x="2152" y="7680"/>
                      <a:chExt cx="1508" cy="1692"/>
                    </a:xfrm>
                  </p:grpSpPr>
                  <p:grpSp>
                    <p:nvGrpSpPr>
                      <p:cNvPr id="26" name="Group 21"/>
                      <p:cNvGrpSpPr/>
                      <p:nvPr/>
                    </p:nvGrpSpPr>
                    <p:grpSpPr>
                      <a:xfrm>
                        <a:off x="2895" y="7680"/>
                        <a:ext cx="405" cy="1125"/>
                        <a:chOff x="2895" y="7680"/>
                        <a:chExt cx="405" cy="1125"/>
                      </a:xfrm>
                    </p:grpSpPr>
                    <p:sp>
                      <p:nvSpPr>
                        <p:cNvPr id="27" name="Oval 16"/>
                        <p:cNvSpPr/>
                        <p:nvPr/>
                      </p:nvSpPr>
                      <p:spPr>
                        <a:xfrm>
                          <a:off x="2996" y="7680"/>
                          <a:ext cx="203" cy="281"/>
                        </a:xfrm>
                        <a:prstGeom prst="ellipse">
                          <a:avLst/>
                        </a:prstGeom>
                        <a:solidFill>
                          <a:srgbClr val="FFFFFF"/>
                        </a:solidFill>
                        <a:ln w="9525" cap="flat" cmpd="sng">
                          <a:solidFill>
                            <a:srgbClr val="000000"/>
                          </a:solidFill>
                          <a:prstDash val="solid"/>
                          <a:headEnd type="none" w="med" len="med"/>
                          <a:tailEnd type="none" w="med" len="med"/>
                        </a:ln>
                      </p:spPr>
                    </p:sp>
                    <p:cxnSp>
                      <p:nvCxnSpPr>
                        <p:cNvPr id="28" name="Straight Connector 17"/>
                        <p:cNvCxnSpPr/>
                        <p:nvPr/>
                      </p:nvCxnSpPr>
                      <p:spPr>
                        <a:xfrm>
                          <a:off x="3098" y="7961"/>
                          <a:ext cx="0" cy="563"/>
                        </a:xfrm>
                        <a:prstGeom prst="line">
                          <a:avLst/>
                        </a:prstGeom>
                        <a:ln w="9525" cap="flat" cmpd="sng">
                          <a:solidFill>
                            <a:schemeClr val="bg1"/>
                          </a:solidFill>
                          <a:prstDash val="solid"/>
                          <a:headEnd type="none" w="med" len="med"/>
                          <a:tailEnd type="none" w="med" len="med"/>
                        </a:ln>
                      </p:spPr>
                    </p:cxnSp>
                    <p:cxnSp>
                      <p:nvCxnSpPr>
                        <p:cNvPr id="29" name="Straight Connector 18"/>
                        <p:cNvCxnSpPr/>
                        <p:nvPr/>
                      </p:nvCxnSpPr>
                      <p:spPr>
                        <a:xfrm>
                          <a:off x="2895" y="8102"/>
                          <a:ext cx="405" cy="0"/>
                        </a:xfrm>
                        <a:prstGeom prst="line">
                          <a:avLst/>
                        </a:prstGeom>
                        <a:ln w="9525" cap="flat" cmpd="sng">
                          <a:solidFill>
                            <a:schemeClr val="bg1"/>
                          </a:solidFill>
                          <a:prstDash val="solid"/>
                          <a:headEnd type="none" w="med" len="med"/>
                          <a:tailEnd type="none" w="med" len="med"/>
                        </a:ln>
                      </p:spPr>
                    </p:cxnSp>
                    <p:cxnSp>
                      <p:nvCxnSpPr>
                        <p:cNvPr id="30" name="Straight Connector 19"/>
                        <p:cNvCxnSpPr/>
                        <p:nvPr/>
                      </p:nvCxnSpPr>
                      <p:spPr>
                        <a:xfrm flipH="1">
                          <a:off x="2895" y="8524"/>
                          <a:ext cx="203" cy="281"/>
                        </a:xfrm>
                        <a:prstGeom prst="line">
                          <a:avLst/>
                        </a:prstGeom>
                        <a:ln w="9525" cap="flat" cmpd="sng">
                          <a:solidFill>
                            <a:schemeClr val="bg1"/>
                          </a:solidFill>
                          <a:prstDash val="solid"/>
                          <a:headEnd type="none" w="med" len="med"/>
                          <a:tailEnd type="none" w="med" len="med"/>
                        </a:ln>
                      </p:spPr>
                    </p:cxnSp>
                    <p:cxnSp>
                      <p:nvCxnSpPr>
                        <p:cNvPr id="31" name="Straight Connector 20"/>
                        <p:cNvCxnSpPr/>
                        <p:nvPr/>
                      </p:nvCxnSpPr>
                      <p:spPr>
                        <a:xfrm>
                          <a:off x="3098" y="8524"/>
                          <a:ext cx="202" cy="281"/>
                        </a:xfrm>
                        <a:prstGeom prst="line">
                          <a:avLst/>
                        </a:prstGeom>
                        <a:ln w="9525" cap="flat" cmpd="sng">
                          <a:solidFill>
                            <a:schemeClr val="bg1"/>
                          </a:solidFill>
                          <a:prstDash val="solid"/>
                          <a:headEnd type="none" w="med" len="med"/>
                          <a:tailEnd type="none" w="med" len="med"/>
                        </a:ln>
                      </p:spPr>
                    </p:cxnSp>
                  </p:grpSp>
                  <p:sp>
                    <p:nvSpPr>
                      <p:cNvPr id="32" name="Text Box 22"/>
                      <p:cNvSpPr txBox="1"/>
                      <p:nvPr/>
                    </p:nvSpPr>
                    <p:spPr>
                      <a:xfrm>
                        <a:off x="2152" y="8880"/>
                        <a:ext cx="1508" cy="492"/>
                      </a:xfrm>
                      <a:prstGeom prst="rect">
                        <a:avLst/>
                      </a:prstGeom>
                      <a:solidFill>
                        <a:srgbClr val="FFFFFF"/>
                      </a:solidFill>
                      <a:ln w="9525" cap="flat" cmpd="sng">
                        <a:solidFill>
                          <a:srgbClr val="000000"/>
                        </a:solidFill>
                        <a:prstDash val="solid"/>
                        <a:miter/>
                        <a:headEnd type="none" w="med" len="med"/>
                        <a:tailEnd type="none" w="med" len="med"/>
                      </a:ln>
                    </p:spPr>
                    <p:txBody>
                      <a:bodyPr upright="1"/>
                      <a:lstStyle/>
                      <a:p>
                        <a:r>
                          <a:rPr lang="en-US" altLang="zh-CN" sz="1400" kern="100">
                            <a:latin typeface="Times New Roman"/>
                            <a:ea typeface="Times New Roman"/>
                            <a:cs typeface="Times New Roman"/>
                            <a:sym typeface="Times New Roman"/>
                          </a:rPr>
                          <a:t>Applicant 2</a:t>
                        </a:r>
                        <a:endParaRPr lang="en-US" altLang="zh-CN" sz="1400" kern="100">
                          <a:latin typeface="Times New Roman"/>
                          <a:ea typeface="Times New Roman"/>
                          <a:cs typeface="Times New Roman"/>
                          <a:sym typeface="Times New Roman"/>
                        </a:endParaRPr>
                      </a:p>
                    </p:txBody>
                  </p:sp>
                </p:grpSp>
                <p:grpSp>
                  <p:nvGrpSpPr>
                    <p:cNvPr id="38" name="Group 38"/>
                    <p:cNvGrpSpPr/>
                    <p:nvPr/>
                  </p:nvGrpSpPr>
                  <p:grpSpPr>
                    <a:xfrm>
                      <a:off x="4395" y="3975"/>
                      <a:ext cx="5252" cy="5397"/>
                      <a:chOff x="4395" y="3975"/>
                      <a:chExt cx="5252" cy="5397"/>
                    </a:xfrm>
                  </p:grpSpPr>
                  <p:grpSp>
                    <p:nvGrpSpPr>
                      <p:cNvPr id="33" name="Group 31"/>
                      <p:cNvGrpSpPr/>
                      <p:nvPr/>
                    </p:nvGrpSpPr>
                    <p:grpSpPr>
                      <a:xfrm>
                        <a:off x="8210" y="7727"/>
                        <a:ext cx="1437" cy="1645"/>
                        <a:chOff x="8210" y="7727"/>
                        <a:chExt cx="1437" cy="1645"/>
                      </a:xfrm>
                    </p:grpSpPr>
                    <p:grpSp>
                      <p:nvGrpSpPr>
                        <p:cNvPr id="34" name="Group 29"/>
                        <p:cNvGrpSpPr/>
                        <p:nvPr/>
                      </p:nvGrpSpPr>
                      <p:grpSpPr>
                        <a:xfrm>
                          <a:off x="8456" y="7727"/>
                          <a:ext cx="406" cy="1045"/>
                          <a:chOff x="8456" y="7727"/>
                          <a:chExt cx="406" cy="1045"/>
                        </a:xfrm>
                      </p:grpSpPr>
                      <p:sp>
                        <p:nvSpPr>
                          <p:cNvPr id="35" name="Oval 24"/>
                          <p:cNvSpPr/>
                          <p:nvPr/>
                        </p:nvSpPr>
                        <p:spPr>
                          <a:xfrm>
                            <a:off x="8557" y="7727"/>
                            <a:ext cx="203" cy="281"/>
                          </a:xfrm>
                          <a:prstGeom prst="ellipse">
                            <a:avLst/>
                          </a:prstGeom>
                          <a:solidFill>
                            <a:srgbClr val="FFFFFF"/>
                          </a:solidFill>
                          <a:ln w="9525" cap="flat" cmpd="sng">
                            <a:solidFill>
                              <a:srgbClr val="000000"/>
                            </a:solidFill>
                            <a:prstDash val="solid"/>
                            <a:headEnd type="none" w="med" len="med"/>
                            <a:tailEnd type="none" w="med" len="med"/>
                          </a:ln>
                        </p:spPr>
                      </p:sp>
                      <p:cxnSp>
                        <p:nvCxnSpPr>
                          <p:cNvPr id="36" name="Straight Connector 25"/>
                          <p:cNvCxnSpPr/>
                          <p:nvPr/>
                        </p:nvCxnSpPr>
                        <p:spPr>
                          <a:xfrm>
                            <a:off x="8659" y="7920"/>
                            <a:ext cx="0" cy="563"/>
                          </a:xfrm>
                          <a:prstGeom prst="line">
                            <a:avLst/>
                          </a:prstGeom>
                          <a:ln w="9525" cap="flat" cmpd="sng">
                            <a:solidFill>
                              <a:schemeClr val="bg1"/>
                            </a:solidFill>
                            <a:prstDash val="solid"/>
                            <a:headEnd type="none" w="med" len="med"/>
                            <a:tailEnd type="none" w="med" len="med"/>
                          </a:ln>
                        </p:spPr>
                      </p:cxnSp>
                      <p:cxnSp>
                        <p:nvCxnSpPr>
                          <p:cNvPr id="37" name="Straight Connector 26"/>
                          <p:cNvCxnSpPr/>
                          <p:nvPr/>
                        </p:nvCxnSpPr>
                        <p:spPr>
                          <a:xfrm>
                            <a:off x="8457" y="8102"/>
                            <a:ext cx="405" cy="0"/>
                          </a:xfrm>
                          <a:prstGeom prst="line">
                            <a:avLst/>
                          </a:prstGeom>
                          <a:ln w="9525" cap="flat" cmpd="sng">
                            <a:solidFill>
                              <a:schemeClr val="bg1"/>
                            </a:solidFill>
                            <a:prstDash val="solid"/>
                            <a:headEnd type="none" w="med" len="med"/>
                            <a:tailEnd type="none" w="med" len="med"/>
                          </a:ln>
                        </p:spPr>
                      </p:cxnSp>
                      <p:cxnSp>
                        <p:nvCxnSpPr>
                          <p:cNvPr id="39" name="Straight Connector 27"/>
                          <p:cNvCxnSpPr/>
                          <p:nvPr/>
                        </p:nvCxnSpPr>
                        <p:spPr>
                          <a:xfrm flipH="1">
                            <a:off x="8456" y="8491"/>
                            <a:ext cx="203" cy="281"/>
                          </a:xfrm>
                          <a:prstGeom prst="line">
                            <a:avLst/>
                          </a:prstGeom>
                          <a:ln w="9525" cap="flat" cmpd="sng">
                            <a:solidFill>
                              <a:schemeClr val="bg1"/>
                            </a:solidFill>
                            <a:prstDash val="solid"/>
                            <a:headEnd type="none" w="med" len="med"/>
                            <a:tailEnd type="none" w="med" len="med"/>
                          </a:ln>
                        </p:spPr>
                      </p:cxnSp>
                      <p:cxnSp>
                        <p:nvCxnSpPr>
                          <p:cNvPr id="41" name="Straight Connector 28"/>
                          <p:cNvCxnSpPr/>
                          <p:nvPr/>
                        </p:nvCxnSpPr>
                        <p:spPr>
                          <a:xfrm>
                            <a:off x="8659" y="8491"/>
                            <a:ext cx="202" cy="281"/>
                          </a:xfrm>
                          <a:prstGeom prst="line">
                            <a:avLst/>
                          </a:prstGeom>
                          <a:ln w="9525" cap="flat" cmpd="sng">
                            <a:solidFill>
                              <a:schemeClr val="bg1"/>
                            </a:solidFill>
                            <a:prstDash val="solid"/>
                            <a:headEnd type="none" w="med" len="med"/>
                            <a:tailEnd type="none" w="med" len="med"/>
                          </a:ln>
                        </p:spPr>
                      </p:cxnSp>
                    </p:grpSp>
                    <p:sp>
                      <p:nvSpPr>
                        <p:cNvPr id="42" name="Text Box 30"/>
                        <p:cNvSpPr txBox="1"/>
                        <p:nvPr/>
                      </p:nvSpPr>
                      <p:spPr>
                        <a:xfrm>
                          <a:off x="8210" y="8772"/>
                          <a:ext cx="1437" cy="600"/>
                        </a:xfrm>
                        <a:prstGeom prst="rect">
                          <a:avLst/>
                        </a:prstGeom>
                        <a:solidFill>
                          <a:srgbClr val="FFFFFF"/>
                        </a:solidFill>
                        <a:ln w="9525" cap="flat" cmpd="sng">
                          <a:solidFill>
                            <a:srgbClr val="000000"/>
                          </a:solidFill>
                          <a:prstDash val="solid"/>
                          <a:miter/>
                          <a:headEnd type="none" w="med" len="med"/>
                          <a:tailEnd type="none" w="med" len="med"/>
                        </a:ln>
                      </p:spPr>
                      <p:txBody>
                        <a:bodyPr upright="1"/>
                        <a:lstStyle/>
                        <a:p>
                          <a:r>
                            <a:rPr lang="en-US" altLang="zh-CN" sz="1400" kern="100">
                              <a:latin typeface="Times New Roman"/>
                              <a:ea typeface="Times New Roman"/>
                              <a:cs typeface="Times New Roman"/>
                              <a:sym typeface="Times New Roman"/>
                            </a:rPr>
                            <a:t>Applicant 1</a:t>
                          </a:r>
                          <a:endParaRPr lang="en-US" altLang="zh-CN" sz="1400" kern="100">
                            <a:latin typeface="Times New Roman"/>
                            <a:ea typeface="Times New Roman"/>
                            <a:cs typeface="Times New Roman"/>
                            <a:sym typeface="Times New Roman"/>
                          </a:endParaRPr>
                        </a:p>
                      </p:txBody>
                    </p:sp>
                  </p:grpSp>
                  <p:grpSp>
                    <p:nvGrpSpPr>
                      <p:cNvPr id="43" name="Group 36"/>
                      <p:cNvGrpSpPr/>
                      <p:nvPr/>
                    </p:nvGrpSpPr>
                    <p:grpSpPr>
                      <a:xfrm>
                        <a:off x="4395" y="3975"/>
                        <a:ext cx="2820" cy="3945"/>
                        <a:chOff x="4395" y="3975"/>
                        <a:chExt cx="2820" cy="3945"/>
                      </a:xfrm>
                    </p:grpSpPr>
                    <p:sp>
                      <p:nvSpPr>
                        <p:cNvPr id="44" name="Rectangles 32"/>
                        <p:cNvSpPr/>
                        <p:nvPr/>
                      </p:nvSpPr>
                      <p:spPr>
                        <a:xfrm>
                          <a:off x="4395" y="3975"/>
                          <a:ext cx="2820" cy="3945"/>
                        </a:xfrm>
                        <a:prstGeom prst="rect">
                          <a:avLst/>
                        </a:prstGeom>
                        <a:solidFill>
                          <a:srgbClr val="FFFFFF"/>
                        </a:solidFill>
                        <a:ln w="9525" cap="flat" cmpd="sng">
                          <a:solidFill>
                            <a:srgbClr val="000000"/>
                          </a:solidFill>
                          <a:prstDash val="solid"/>
                          <a:miter/>
                          <a:headEnd type="none" w="med" len="med"/>
                          <a:tailEnd type="none" w="med" len="med"/>
                        </a:ln>
                      </p:spPr>
                    </p:sp>
                    <p:sp>
                      <p:nvSpPr>
                        <p:cNvPr id="45" name="Text Box 33"/>
                        <p:cNvSpPr txBox="1"/>
                        <p:nvPr/>
                      </p:nvSpPr>
                      <p:spPr>
                        <a:xfrm>
                          <a:off x="4768" y="4260"/>
                          <a:ext cx="1872" cy="1005"/>
                        </a:xfrm>
                        <a:prstGeom prst="rect">
                          <a:avLst/>
                        </a:prstGeom>
                        <a:solidFill>
                          <a:srgbClr val="FFFFFF"/>
                        </a:solidFill>
                        <a:ln w="9525" cap="flat" cmpd="sng">
                          <a:solidFill>
                            <a:srgbClr val="000000"/>
                          </a:solidFill>
                          <a:prstDash val="solid"/>
                          <a:miter/>
                          <a:headEnd type="none" w="med" len="med"/>
                          <a:tailEnd type="none" w="med" len="med"/>
                        </a:ln>
                      </p:spPr>
                      <p:txBody>
                        <a:bodyPr upright="1"/>
                        <a:lstStyle/>
                        <a:p>
                          <a:r>
                            <a:rPr lang="en-US" altLang="zh-CN" kern="100">
                              <a:latin typeface="Times New Roman"/>
                              <a:ea typeface="Times New Roman"/>
                              <a:cs typeface="Times New Roman"/>
                              <a:sym typeface="Times New Roman"/>
                            </a:rPr>
                            <a:t>Online Test System</a:t>
                          </a:r>
                          <a:endParaRPr lang="en-US" altLang="zh-CN" kern="100">
                            <a:latin typeface="Times New Roman"/>
                            <a:ea typeface="Times New Roman"/>
                            <a:cs typeface="Times New Roman"/>
                            <a:sym typeface="Times New Roman"/>
                          </a:endParaRPr>
                        </a:p>
                      </p:txBody>
                    </p:sp>
                    <p:sp>
                      <p:nvSpPr>
                        <p:cNvPr id="46" name="Text Box 34"/>
                        <p:cNvSpPr txBox="1"/>
                        <p:nvPr/>
                      </p:nvSpPr>
                      <p:spPr>
                        <a:xfrm>
                          <a:off x="4753" y="5835"/>
                          <a:ext cx="1916" cy="1020"/>
                        </a:xfrm>
                        <a:prstGeom prst="rect">
                          <a:avLst/>
                        </a:prstGeom>
                        <a:solidFill>
                          <a:srgbClr val="FFFFFF"/>
                        </a:solidFill>
                        <a:ln w="9525" cap="flat" cmpd="sng">
                          <a:solidFill>
                            <a:srgbClr val="000000"/>
                          </a:solidFill>
                          <a:prstDash val="solid"/>
                          <a:miter/>
                          <a:headEnd type="none" w="med" len="med"/>
                          <a:tailEnd type="none" w="med" len="med"/>
                        </a:ln>
                      </p:spPr>
                      <p:txBody>
                        <a:bodyPr upright="1"/>
                        <a:lstStyle/>
                        <a:p>
                          <a:pPr algn="ctr"/>
                          <a:r>
                            <a:rPr lang="en-US" altLang="zh-CN" sz="4000" kern="100">
                              <a:latin typeface="Times New Roman"/>
                              <a:ea typeface="Times New Roman"/>
                              <a:cs typeface="Times New Roman"/>
                              <a:sym typeface="Times New Roman"/>
                            </a:rPr>
                            <a:t>Test</a:t>
                          </a:r>
                          <a:endParaRPr lang="en-US" altLang="zh-CN" sz="4000" kern="100">
                            <a:latin typeface="Times New Roman"/>
                            <a:ea typeface="Times New Roman"/>
                            <a:cs typeface="Times New Roman"/>
                            <a:sym typeface="Times New Roman"/>
                          </a:endParaRPr>
                        </a:p>
                      </p:txBody>
                    </p:sp>
                    <p:sp>
                      <p:nvSpPr>
                        <p:cNvPr id="47" name="Text Box 35"/>
                        <p:cNvSpPr txBox="1"/>
                        <p:nvPr/>
                      </p:nvSpPr>
                      <p:spPr>
                        <a:xfrm>
                          <a:off x="4753" y="6923"/>
                          <a:ext cx="2347" cy="695"/>
                        </a:xfrm>
                        <a:prstGeom prst="rect">
                          <a:avLst/>
                        </a:prstGeom>
                        <a:solidFill>
                          <a:srgbClr val="FFFFFF"/>
                        </a:solidFill>
                        <a:ln>
                          <a:noFill/>
                        </a:ln>
                      </p:spPr>
                      <p:txBody>
                        <a:bodyPr upright="1"/>
                        <a:lstStyle/>
                        <a:p>
                          <a:r>
                            <a:rPr lang="en-US" altLang="zh-CN" sz="1400" kern="100">
                              <a:latin typeface="Times New Roman"/>
                              <a:ea typeface="Times New Roman"/>
                              <a:cs typeface="Times New Roman"/>
                              <a:sym typeface="Times New Roman"/>
                            </a:rPr>
                            <a:t>Online IQ Test Management System</a:t>
                          </a:r>
                          <a:endParaRPr lang="en-US" altLang="zh-CN" sz="1400" kern="100">
                            <a:latin typeface="Times New Roman"/>
                            <a:ea typeface="Times New Roman"/>
                            <a:cs typeface="Times New Roman"/>
                            <a:sym typeface="Times New Roman"/>
                          </a:endParaRPr>
                        </a:p>
                      </p:txBody>
                    </p:sp>
                  </p:grpSp>
                  <p:cxnSp>
                    <p:nvCxnSpPr>
                      <p:cNvPr id="48" name="Straight Connector 37"/>
                      <p:cNvCxnSpPr/>
                      <p:nvPr/>
                    </p:nvCxnSpPr>
                    <p:spPr>
                      <a:xfrm>
                        <a:off x="6690" y="7043"/>
                        <a:ext cx="1520" cy="1753"/>
                      </a:xfrm>
                      <a:prstGeom prst="line">
                        <a:avLst/>
                      </a:prstGeom>
                      <a:ln w="9525" cap="flat" cmpd="sng">
                        <a:solidFill>
                          <a:schemeClr val="bg1"/>
                        </a:solidFill>
                        <a:prstDash val="solid"/>
                        <a:headEnd type="none" w="med" len="med"/>
                        <a:tailEnd type="none" w="med" len="med"/>
                      </a:ln>
                    </p:spPr>
                  </p:cxnSp>
                </p:grpSp>
                <p:cxnSp>
                  <p:nvCxnSpPr>
                    <p:cNvPr id="49" name="Straight Connector 39"/>
                    <p:cNvCxnSpPr/>
                    <p:nvPr/>
                  </p:nvCxnSpPr>
                  <p:spPr>
                    <a:xfrm flipV="1">
                      <a:off x="3645" y="6855"/>
                      <a:ext cx="1125" cy="2025"/>
                    </a:xfrm>
                    <a:prstGeom prst="line">
                      <a:avLst/>
                    </a:prstGeom>
                    <a:ln w="9525" cap="flat" cmpd="sng">
                      <a:solidFill>
                        <a:schemeClr val="bg1"/>
                      </a:solidFill>
                      <a:prstDash val="solid"/>
                      <a:headEnd type="none" w="med" len="med"/>
                      <a:tailEnd type="none" w="med" len="med"/>
                    </a:ln>
                  </p:spPr>
                </p:cxnSp>
              </p:grpSp>
              <p:cxnSp>
                <p:nvCxnSpPr>
                  <p:cNvPr id="52" name="Straight Connector 52"/>
                  <p:cNvCxnSpPr/>
                  <p:nvPr/>
                </p:nvCxnSpPr>
                <p:spPr>
                  <a:xfrm>
                    <a:off x="5955" y="3540"/>
                    <a:ext cx="0" cy="735"/>
                  </a:xfrm>
                  <a:prstGeom prst="line">
                    <a:avLst/>
                  </a:prstGeom>
                  <a:ln w="9525" cap="flat" cmpd="sng">
                    <a:solidFill>
                      <a:schemeClr val="bg1"/>
                    </a:solidFill>
                    <a:prstDash val="solid"/>
                    <a:headEnd type="none" w="med" len="med"/>
                    <a:tailEnd type="none" w="med" len="med"/>
                  </a:ln>
                </p:spPr>
              </p:cxnSp>
            </p:grpSp>
          </p:grpSp>
          <p:cxnSp>
            <p:nvCxnSpPr>
              <p:cNvPr id="55" name="Straight Connector 55"/>
              <p:cNvCxnSpPr/>
              <p:nvPr/>
            </p:nvCxnSpPr>
            <p:spPr>
              <a:xfrm>
                <a:off x="3060" y="5310"/>
                <a:ext cx="1500" cy="0"/>
              </a:xfrm>
              <a:prstGeom prst="line">
                <a:avLst/>
              </a:prstGeom>
              <a:ln w="9525" cap="flat" cmpd="sng">
                <a:solidFill>
                  <a:schemeClr val="bg1"/>
                </a:solidFill>
                <a:prstDash val="solid"/>
                <a:headEnd type="none" w="med" len="med"/>
                <a:tailEnd type="none" w="med" len="med"/>
              </a:ln>
            </p:spPr>
          </p:cxnSp>
        </p:grpSp>
        <p:cxnSp>
          <p:nvCxnSpPr>
            <p:cNvPr id="57" name="Straight Connector 57"/>
            <p:cNvCxnSpPr/>
            <p:nvPr/>
          </p:nvCxnSpPr>
          <p:spPr>
            <a:xfrm>
              <a:off x="5505" y="6015"/>
              <a:ext cx="0" cy="585"/>
            </a:xfrm>
            <a:prstGeom prst="line">
              <a:avLst/>
            </a:prstGeom>
            <a:ln w="9525" cap="flat" cmpd="sng">
              <a:solidFill>
                <a:srgbClr val="000000"/>
              </a:solidFill>
              <a:prstDash val="soli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4925" y="-78105"/>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668204" y="182246"/>
            <a:ext cx="11166475" cy="6363969"/>
            <a:chOff x="2095254" y="250427"/>
            <a:chExt cx="7961330" cy="3184358"/>
          </a:xfrm>
        </p:grpSpPr>
        <p:sp>
          <p:nvSpPr>
            <p:cNvPr id="4" name="文本框 3"/>
            <p:cNvSpPr txBox="1"/>
            <p:nvPr/>
          </p:nvSpPr>
          <p:spPr>
            <a:xfrm>
              <a:off x="2095254" y="250427"/>
              <a:ext cx="7961330" cy="461354"/>
            </a:xfrm>
            <a:prstGeom prst="rect">
              <a:avLst/>
            </a:prstGeom>
            <a:noFill/>
          </p:spPr>
          <p:txBody>
            <a:bodyPr wrap="square" rtlCol="0">
              <a:spAutoFit/>
            </a:bodyPr>
            <a:lstStyle/>
            <a:p>
              <a:pPr algn="dist"/>
              <a:r>
                <a:rPr lang="en-US" altLang="zh-CN" sz="5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2.2 </a:t>
              </a:r>
              <a:r>
                <a:rPr lang="zh-CN" altLang="en-US" sz="5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User Classes</a:t>
              </a:r>
              <a:r>
                <a:rPr lang="en-US" altLang="zh-CN" sz="5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 &amp; Characteristics</a:t>
              </a:r>
              <a:endParaRPr lang="en-US" altLang="zh-CN" sz="5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755650" y="1915795"/>
            <a:ext cx="10858500" cy="2245360"/>
          </a:xfrm>
          <a:prstGeom prst="rect">
            <a:avLst/>
          </a:prstGeom>
          <a:noFill/>
        </p:spPr>
        <p:txBody>
          <a:bodyPr wrap="square" rtlCol="0">
            <a:spAutoFit/>
          </a:bodyPr>
          <a:p>
            <a:r>
              <a:rPr lang="en-US" sz="2000">
                <a:solidFill>
                  <a:schemeClr val="bg1"/>
                </a:solidFill>
              </a:rPr>
              <a:t>Both the company and applicant of the system should be able to retrieve the applicant’s grades and details from the database. Admin will have access to the whole system including vailidating the registered accounts. On the other hand, the company will have access to approve the applicant’s account created under their company and also will have the access of uploading questions. The company will be able to set the pass scores.</a:t>
            </a:r>
            <a:endParaRPr lang="en-US" sz="2000">
              <a:solidFill>
                <a:schemeClr val="bg1"/>
              </a:solidFill>
            </a:endParaRPr>
          </a:p>
          <a:p>
            <a:endParaRPr lang="en-US" sz="2000">
              <a:solidFill>
                <a:schemeClr val="bg1"/>
              </a:solidFill>
            </a:endParaRPr>
          </a:p>
          <a:p>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4925" y="-78105"/>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76789" y="76202"/>
            <a:ext cx="11108506" cy="6406513"/>
            <a:chOff x="2136000" y="229139"/>
            <a:chExt cx="7920000" cy="3205646"/>
          </a:xfrm>
        </p:grpSpPr>
        <p:sp>
          <p:nvSpPr>
            <p:cNvPr id="4" name="文本框 3"/>
            <p:cNvSpPr txBox="1"/>
            <p:nvPr/>
          </p:nvSpPr>
          <p:spPr>
            <a:xfrm>
              <a:off x="2136000" y="229139"/>
              <a:ext cx="1941324" cy="507743"/>
            </a:xfrm>
            <a:prstGeom prst="rect">
              <a:avLst/>
            </a:prstGeom>
            <a:noFill/>
          </p:spPr>
          <p:txBody>
            <a:bodyPr wrap="square" rtlCol="0">
              <a:spAutoFit/>
            </a:bodyPr>
            <a:lstStyle/>
            <a:p>
              <a:pPr algn="dist"/>
              <a:r>
                <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rPr>
                <a:t>Cont..</a:t>
              </a:r>
              <a:endPar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776605" y="999490"/>
            <a:ext cx="10561955" cy="2553335"/>
          </a:xfrm>
          <a:prstGeom prst="rect">
            <a:avLst/>
          </a:prstGeom>
          <a:noFill/>
        </p:spPr>
        <p:txBody>
          <a:bodyPr wrap="square" rtlCol="0">
            <a:spAutoFit/>
          </a:bodyPr>
          <a:p>
            <a:r>
              <a:rPr lang="en-US" sz="2000">
                <a:solidFill>
                  <a:schemeClr val="bg1"/>
                </a:solidFill>
                <a:sym typeface="+mn-ea"/>
              </a:rPr>
              <a:t>The applicants should be able to do the following functions:</a:t>
            </a:r>
            <a:endParaRPr lang="en-US" sz="2000">
              <a:solidFill>
                <a:schemeClr val="bg1"/>
              </a:solidFill>
            </a:endParaRPr>
          </a:p>
          <a:p>
            <a:pPr marL="342900" indent="-342900">
              <a:buFont typeface="Arial" panose="02080604020202020204" pitchFamily="34" charset="0"/>
              <a:buChar char="•"/>
            </a:pPr>
            <a:r>
              <a:rPr lang="en-US" sz="2000">
                <a:solidFill>
                  <a:schemeClr val="bg1"/>
                </a:solidFill>
                <a:sym typeface="+mn-ea"/>
              </a:rPr>
              <a:t>Register for an account.</a:t>
            </a:r>
            <a:endParaRPr lang="en-US" sz="2000">
              <a:solidFill>
                <a:schemeClr val="bg1"/>
              </a:solidFill>
            </a:endParaRPr>
          </a:p>
          <a:p>
            <a:pPr marL="342900" indent="-342900">
              <a:buFont typeface="Arial" panose="02080604020202020204" pitchFamily="34" charset="0"/>
              <a:buChar char="•"/>
            </a:pPr>
            <a:r>
              <a:rPr lang="en-US" sz="2000">
                <a:solidFill>
                  <a:schemeClr val="bg1"/>
                </a:solidFill>
                <a:sym typeface="+mn-ea"/>
              </a:rPr>
              <a:t>Provide name.</a:t>
            </a:r>
            <a:endParaRPr lang="en-US" sz="2000">
              <a:solidFill>
                <a:schemeClr val="bg1"/>
              </a:solidFill>
            </a:endParaRPr>
          </a:p>
          <a:p>
            <a:pPr marL="342900" indent="-342900">
              <a:buFont typeface="Arial" panose="02080604020202020204" pitchFamily="34" charset="0"/>
              <a:buChar char="•"/>
            </a:pPr>
            <a:r>
              <a:rPr lang="en-US" sz="2000">
                <a:solidFill>
                  <a:schemeClr val="bg1"/>
                </a:solidFill>
                <a:sym typeface="+mn-ea"/>
              </a:rPr>
              <a:t>Provide phone number.</a:t>
            </a:r>
            <a:endParaRPr lang="en-US" sz="2000">
              <a:solidFill>
                <a:schemeClr val="bg1"/>
              </a:solidFill>
            </a:endParaRPr>
          </a:p>
          <a:p>
            <a:pPr marL="342900" indent="-342900">
              <a:buFont typeface="Arial" panose="02080604020202020204" pitchFamily="34" charset="0"/>
              <a:buChar char="•"/>
            </a:pPr>
            <a:r>
              <a:rPr lang="en-US" sz="2000">
                <a:solidFill>
                  <a:schemeClr val="bg1"/>
                </a:solidFill>
                <a:sym typeface="+mn-ea"/>
              </a:rPr>
              <a:t>provide email.</a:t>
            </a:r>
            <a:endParaRPr lang="en-US" sz="2000">
              <a:solidFill>
                <a:schemeClr val="bg1"/>
              </a:solidFill>
            </a:endParaRPr>
          </a:p>
          <a:p>
            <a:pPr marL="342900" indent="-342900">
              <a:buFont typeface="Arial" panose="02080604020202020204" pitchFamily="34" charset="0"/>
              <a:buChar char="•"/>
            </a:pPr>
            <a:r>
              <a:rPr lang="en-US" sz="2000">
                <a:solidFill>
                  <a:schemeClr val="bg1"/>
                </a:solidFill>
                <a:sym typeface="+mn-ea"/>
              </a:rPr>
              <a:t>provide address (optional).</a:t>
            </a:r>
            <a:endParaRPr lang="en-US" sz="2000">
              <a:solidFill>
                <a:schemeClr val="bg1"/>
              </a:solidFill>
            </a:endParaRPr>
          </a:p>
          <a:p>
            <a:pPr marL="342900" indent="-342900">
              <a:buFont typeface="Arial" panose="02080604020202020204" pitchFamily="34" charset="0"/>
              <a:buChar char="•"/>
            </a:pPr>
            <a:r>
              <a:rPr lang="en-US" sz="2000">
                <a:solidFill>
                  <a:schemeClr val="bg1"/>
                </a:solidFill>
                <a:sym typeface="+mn-ea"/>
              </a:rPr>
              <a:t>Wait for their account to be approved by the company or the admin.</a:t>
            </a:r>
            <a:endParaRPr lang="en-US" sz="2000">
              <a:solidFill>
                <a:schemeClr val="bg1"/>
              </a:solidFill>
            </a:endParaRPr>
          </a:p>
          <a:p>
            <a:pPr marL="342900" indent="-342900">
              <a:buFont typeface="Arial" panose="02080604020202020204" pitchFamily="34" charset="0"/>
              <a:buChar char="•"/>
            </a:pPr>
            <a:r>
              <a:rPr lang="en-US" sz="2000">
                <a:solidFill>
                  <a:schemeClr val="bg1"/>
                </a:solidFill>
                <a:sym typeface="+mn-ea"/>
              </a:rPr>
              <a:t>Take the test.</a:t>
            </a:r>
            <a:endParaRPr lang="en-US" sz="2000">
              <a:solidFill>
                <a:schemeClr val="bg1"/>
              </a:solidFill>
            </a:endParaRPr>
          </a:p>
        </p:txBody>
      </p:sp>
      <p:grpSp>
        <p:nvGrpSpPr>
          <p:cNvPr id="69" name="Group 69"/>
          <p:cNvGrpSpPr/>
          <p:nvPr/>
        </p:nvGrpSpPr>
        <p:grpSpPr>
          <a:xfrm>
            <a:off x="2942205" y="3808095"/>
            <a:ext cx="6479290" cy="2356485"/>
            <a:chOff x="2122" y="10755"/>
            <a:chExt cx="5333" cy="1845"/>
          </a:xfrm>
        </p:grpSpPr>
        <p:grpSp>
          <p:nvGrpSpPr>
            <p:cNvPr id="64" name="Group 64"/>
            <p:cNvGrpSpPr/>
            <p:nvPr/>
          </p:nvGrpSpPr>
          <p:grpSpPr>
            <a:xfrm>
              <a:off x="2595" y="10755"/>
              <a:ext cx="480" cy="1245"/>
              <a:chOff x="2595" y="10560"/>
              <a:chExt cx="720" cy="1440"/>
            </a:xfrm>
          </p:grpSpPr>
          <p:sp>
            <p:nvSpPr>
              <p:cNvPr id="59" name="Oval 59"/>
              <p:cNvSpPr/>
              <p:nvPr/>
            </p:nvSpPr>
            <p:spPr>
              <a:xfrm>
                <a:off x="2775" y="10560"/>
                <a:ext cx="360" cy="360"/>
              </a:xfrm>
              <a:prstGeom prst="ellipse">
                <a:avLst/>
              </a:prstGeom>
              <a:solidFill>
                <a:srgbClr val="FFFFFF"/>
              </a:solidFill>
              <a:ln w="9525" cap="flat" cmpd="sng">
                <a:solidFill>
                  <a:srgbClr val="000000"/>
                </a:solidFill>
                <a:prstDash val="solid"/>
                <a:headEnd type="none" w="med" len="med"/>
                <a:tailEnd type="none" w="med" len="med"/>
              </a:ln>
            </p:spPr>
          </p:sp>
          <p:cxnSp>
            <p:nvCxnSpPr>
              <p:cNvPr id="60" name="Straight Connector 60"/>
              <p:cNvCxnSpPr/>
              <p:nvPr/>
            </p:nvCxnSpPr>
            <p:spPr>
              <a:xfrm>
                <a:off x="2955" y="10920"/>
                <a:ext cx="0" cy="720"/>
              </a:xfrm>
              <a:prstGeom prst="line">
                <a:avLst/>
              </a:prstGeom>
              <a:ln w="9525" cap="flat" cmpd="sng">
                <a:solidFill>
                  <a:schemeClr val="bg1"/>
                </a:solidFill>
                <a:prstDash val="solid"/>
                <a:headEnd type="none" w="med" len="med"/>
                <a:tailEnd type="none" w="med" len="med"/>
              </a:ln>
            </p:spPr>
          </p:cxnSp>
          <p:cxnSp>
            <p:nvCxnSpPr>
              <p:cNvPr id="61" name="Straight Connector 61"/>
              <p:cNvCxnSpPr/>
              <p:nvPr/>
            </p:nvCxnSpPr>
            <p:spPr>
              <a:xfrm>
                <a:off x="2595" y="11100"/>
                <a:ext cx="720" cy="0"/>
              </a:xfrm>
              <a:prstGeom prst="line">
                <a:avLst/>
              </a:prstGeom>
              <a:ln w="9525" cap="flat" cmpd="sng">
                <a:solidFill>
                  <a:schemeClr val="bg1"/>
                </a:solidFill>
                <a:prstDash val="solid"/>
                <a:headEnd type="none" w="med" len="med"/>
                <a:tailEnd type="none" w="med" len="med"/>
              </a:ln>
            </p:spPr>
          </p:cxnSp>
          <p:cxnSp>
            <p:nvCxnSpPr>
              <p:cNvPr id="62" name="Straight Connector 62"/>
              <p:cNvCxnSpPr/>
              <p:nvPr/>
            </p:nvCxnSpPr>
            <p:spPr>
              <a:xfrm flipH="1">
                <a:off x="2595" y="11640"/>
                <a:ext cx="360" cy="360"/>
              </a:xfrm>
              <a:prstGeom prst="line">
                <a:avLst/>
              </a:prstGeom>
              <a:ln w="9525" cap="flat" cmpd="sng">
                <a:solidFill>
                  <a:schemeClr val="bg1"/>
                </a:solidFill>
                <a:prstDash val="solid"/>
                <a:headEnd type="none" w="med" len="med"/>
                <a:tailEnd type="none" w="med" len="med"/>
              </a:ln>
            </p:spPr>
          </p:cxnSp>
          <p:cxnSp>
            <p:nvCxnSpPr>
              <p:cNvPr id="63" name="Straight Connector 63"/>
              <p:cNvCxnSpPr/>
              <p:nvPr/>
            </p:nvCxnSpPr>
            <p:spPr>
              <a:xfrm>
                <a:off x="2955" y="11640"/>
                <a:ext cx="360" cy="360"/>
              </a:xfrm>
              <a:prstGeom prst="line">
                <a:avLst/>
              </a:prstGeom>
              <a:ln w="9525" cap="flat" cmpd="sng">
                <a:solidFill>
                  <a:schemeClr val="bg1"/>
                </a:solidFill>
                <a:prstDash val="solid"/>
                <a:headEnd type="none" w="med" len="med"/>
                <a:tailEnd type="none" w="med" len="med"/>
              </a:ln>
            </p:spPr>
          </p:cxnSp>
        </p:grpSp>
        <p:sp>
          <p:nvSpPr>
            <p:cNvPr id="65" name="Oval 65"/>
            <p:cNvSpPr/>
            <p:nvPr/>
          </p:nvSpPr>
          <p:spPr>
            <a:xfrm>
              <a:off x="5010" y="10980"/>
              <a:ext cx="2445" cy="960"/>
            </a:xfrm>
            <a:prstGeom prst="ellipse">
              <a:avLst/>
            </a:prstGeom>
            <a:solidFill>
              <a:srgbClr val="FFFFFF"/>
            </a:solidFill>
            <a:ln w="9525" cap="flat" cmpd="sng">
              <a:solidFill>
                <a:srgbClr val="000000"/>
              </a:solidFill>
              <a:prstDash val="solid"/>
              <a:headEnd type="none" w="med" len="med"/>
              <a:tailEnd type="none" w="med" len="med"/>
            </a:ln>
          </p:spPr>
        </p:sp>
        <p:sp>
          <p:nvSpPr>
            <p:cNvPr id="66" name="Text Box 66"/>
            <p:cNvSpPr txBox="1"/>
            <p:nvPr/>
          </p:nvSpPr>
          <p:spPr>
            <a:xfrm>
              <a:off x="2122" y="12180"/>
              <a:ext cx="1425" cy="420"/>
            </a:xfrm>
            <a:prstGeom prst="rect">
              <a:avLst/>
            </a:prstGeom>
            <a:solidFill>
              <a:srgbClr val="FFFFFF"/>
            </a:solidFill>
            <a:ln>
              <a:noFill/>
            </a:ln>
          </p:spPr>
          <p:txBody>
            <a:bodyPr upright="1"/>
            <a:lstStyle/>
            <a:p>
              <a:pPr algn="ctr"/>
              <a:r>
                <a:rPr lang="en-US" altLang="zh-CN" sz="2800" kern="100">
                  <a:solidFill>
                    <a:schemeClr val="tx1"/>
                  </a:solidFill>
                  <a:latin typeface="Times New Roman"/>
                  <a:ea typeface="Times New Roman"/>
                  <a:cs typeface="Times New Roman"/>
                  <a:sym typeface="Times New Roman"/>
                </a:rPr>
                <a:t>Applicant</a:t>
              </a:r>
              <a:endParaRPr lang="en-US" altLang="zh-CN" sz="2800" kern="100">
                <a:solidFill>
                  <a:schemeClr val="tx1"/>
                </a:solidFill>
                <a:latin typeface="Times New Roman"/>
                <a:ea typeface="Times New Roman"/>
                <a:cs typeface="Times New Roman"/>
                <a:sym typeface="Times New Roman"/>
              </a:endParaRPr>
            </a:p>
          </p:txBody>
        </p:sp>
        <p:sp>
          <p:nvSpPr>
            <p:cNvPr id="67" name="Text Box 67"/>
            <p:cNvSpPr txBox="1"/>
            <p:nvPr/>
          </p:nvSpPr>
          <p:spPr>
            <a:xfrm>
              <a:off x="5460" y="11190"/>
              <a:ext cx="1605" cy="540"/>
            </a:xfrm>
            <a:prstGeom prst="rect">
              <a:avLst/>
            </a:prstGeom>
            <a:solidFill>
              <a:srgbClr val="FFFFFF"/>
            </a:solidFill>
            <a:ln>
              <a:noFill/>
            </a:ln>
          </p:spPr>
          <p:txBody>
            <a:bodyPr upright="1"/>
            <a:lstStyle/>
            <a:p>
              <a:pPr algn="ctr"/>
              <a:r>
                <a:rPr lang="en-US" altLang="zh-CN" sz="2400" kern="100">
                  <a:solidFill>
                    <a:schemeClr val="tx1"/>
                  </a:solidFill>
                  <a:latin typeface="Times New Roman"/>
                  <a:ea typeface="Times New Roman"/>
                  <a:cs typeface="Times New Roman"/>
                  <a:sym typeface="Times New Roman"/>
                </a:rPr>
                <a:t>Take the IQ test</a:t>
              </a:r>
              <a:endParaRPr lang="en-US" altLang="zh-CN" sz="2400" kern="100">
                <a:solidFill>
                  <a:schemeClr val="tx1"/>
                </a:solidFill>
                <a:latin typeface="Times New Roman"/>
                <a:ea typeface="Times New Roman"/>
                <a:cs typeface="Times New Roman"/>
                <a:sym typeface="Times New Roman"/>
              </a:endParaRPr>
            </a:p>
          </p:txBody>
        </p:sp>
        <p:cxnSp>
          <p:nvCxnSpPr>
            <p:cNvPr id="68" name="Straight Connector 68"/>
            <p:cNvCxnSpPr/>
            <p:nvPr/>
          </p:nvCxnSpPr>
          <p:spPr>
            <a:xfrm>
              <a:off x="3270" y="11490"/>
              <a:ext cx="1755" cy="0"/>
            </a:xfrm>
            <a:prstGeom prst="line">
              <a:avLst/>
            </a:prstGeom>
            <a:ln w="9525" cap="flat" cmpd="sng">
              <a:solidFill>
                <a:schemeClr val="bg1"/>
              </a:solidFill>
              <a:prstDash val="soli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8735" y="-78740"/>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76789" y="76202"/>
            <a:ext cx="11108506" cy="6406513"/>
            <a:chOff x="2136000" y="229139"/>
            <a:chExt cx="7920000" cy="3205646"/>
          </a:xfrm>
        </p:grpSpPr>
        <p:sp>
          <p:nvSpPr>
            <p:cNvPr id="4" name="文本框 3"/>
            <p:cNvSpPr txBox="1"/>
            <p:nvPr/>
          </p:nvSpPr>
          <p:spPr>
            <a:xfrm>
              <a:off x="2136000" y="229139"/>
              <a:ext cx="1941324" cy="507743"/>
            </a:xfrm>
            <a:prstGeom prst="rect">
              <a:avLst/>
            </a:prstGeom>
            <a:noFill/>
          </p:spPr>
          <p:txBody>
            <a:bodyPr wrap="square" rtlCol="0">
              <a:spAutoFit/>
            </a:bodyPr>
            <a:lstStyle/>
            <a:p>
              <a:pPr algn="dist"/>
              <a:r>
                <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rPr>
                <a:t>Cont..</a:t>
              </a:r>
              <a:endPar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776605" y="999490"/>
            <a:ext cx="4911090" cy="4399915"/>
          </a:xfrm>
          <a:prstGeom prst="rect">
            <a:avLst/>
          </a:prstGeom>
          <a:noFill/>
        </p:spPr>
        <p:txBody>
          <a:bodyPr wrap="square" rtlCol="0">
            <a:spAutoFit/>
          </a:bodyPr>
          <a:p>
            <a:r>
              <a:rPr lang="en-US" sz="2000">
                <a:solidFill>
                  <a:schemeClr val="bg1"/>
                </a:solidFill>
                <a:sym typeface="+mn-ea"/>
              </a:rPr>
              <a:t>The company should have following management functionalities:</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Register their account to the system.</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Provide name of the company.</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Provide business license.</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Provide KRA</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Provide business product and services details</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Approve the applicant’s account registered under their name.</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Add questions to the test.</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Delete questions from the test.</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Set pass scores of the test.</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Set deadline for the tests.</a:t>
            </a:r>
            <a:endParaRPr lang="en-US" sz="2000">
              <a:solidFill>
                <a:schemeClr val="bg1"/>
              </a:solidFill>
              <a:sym typeface="+mn-ea"/>
            </a:endParaRPr>
          </a:p>
        </p:txBody>
      </p:sp>
      <p:grpSp>
        <p:nvGrpSpPr>
          <p:cNvPr id="108" name="Group 108"/>
          <p:cNvGrpSpPr/>
          <p:nvPr/>
        </p:nvGrpSpPr>
        <p:grpSpPr>
          <a:xfrm>
            <a:off x="6005928" y="796290"/>
            <a:ext cx="5769512" cy="4806315"/>
            <a:chOff x="3025" y="1845"/>
            <a:chExt cx="7250" cy="4485"/>
          </a:xfrm>
        </p:grpSpPr>
        <p:grpSp>
          <p:nvGrpSpPr>
            <p:cNvPr id="86" name="Group 86"/>
            <p:cNvGrpSpPr/>
            <p:nvPr/>
          </p:nvGrpSpPr>
          <p:grpSpPr>
            <a:xfrm>
              <a:off x="3525" y="3150"/>
              <a:ext cx="480" cy="1245"/>
              <a:chOff x="3525" y="3150"/>
              <a:chExt cx="480" cy="1245"/>
            </a:xfrm>
          </p:grpSpPr>
          <p:sp>
            <p:nvSpPr>
              <p:cNvPr id="81" name="Oval 81"/>
              <p:cNvSpPr/>
              <p:nvPr/>
            </p:nvSpPr>
            <p:spPr>
              <a:xfrm>
                <a:off x="3645" y="3150"/>
                <a:ext cx="240" cy="311"/>
              </a:xfrm>
              <a:prstGeom prst="ellipse">
                <a:avLst/>
              </a:prstGeom>
              <a:solidFill>
                <a:srgbClr val="FFFFFF"/>
              </a:solidFill>
              <a:ln w="9525" cap="flat" cmpd="sng">
                <a:solidFill>
                  <a:srgbClr val="000000"/>
                </a:solidFill>
                <a:prstDash val="solid"/>
                <a:headEnd type="none" w="med" len="med"/>
                <a:tailEnd type="none" w="med" len="med"/>
              </a:ln>
            </p:spPr>
          </p:sp>
          <p:cxnSp>
            <p:nvCxnSpPr>
              <p:cNvPr id="82" name="Straight Connector 82"/>
              <p:cNvCxnSpPr/>
              <p:nvPr/>
            </p:nvCxnSpPr>
            <p:spPr>
              <a:xfrm>
                <a:off x="3765" y="3461"/>
                <a:ext cx="0" cy="623"/>
              </a:xfrm>
              <a:prstGeom prst="line">
                <a:avLst/>
              </a:prstGeom>
              <a:ln w="9525" cap="flat" cmpd="sng">
                <a:solidFill>
                  <a:schemeClr val="bg1"/>
                </a:solidFill>
                <a:prstDash val="solid"/>
                <a:headEnd type="none" w="med" len="med"/>
                <a:tailEnd type="none" w="med" len="med"/>
              </a:ln>
            </p:spPr>
          </p:cxnSp>
          <p:cxnSp>
            <p:nvCxnSpPr>
              <p:cNvPr id="83" name="Straight Connector 83"/>
              <p:cNvCxnSpPr/>
              <p:nvPr/>
            </p:nvCxnSpPr>
            <p:spPr>
              <a:xfrm>
                <a:off x="3525" y="3617"/>
                <a:ext cx="480" cy="0"/>
              </a:xfrm>
              <a:prstGeom prst="line">
                <a:avLst/>
              </a:prstGeom>
              <a:ln w="9525" cap="flat" cmpd="sng">
                <a:solidFill>
                  <a:schemeClr val="bg1"/>
                </a:solidFill>
                <a:prstDash val="solid"/>
                <a:headEnd type="none" w="med" len="med"/>
                <a:tailEnd type="none" w="med" len="med"/>
              </a:ln>
            </p:spPr>
          </p:cxnSp>
          <p:cxnSp>
            <p:nvCxnSpPr>
              <p:cNvPr id="84" name="Straight Connector 84"/>
              <p:cNvCxnSpPr/>
              <p:nvPr/>
            </p:nvCxnSpPr>
            <p:spPr>
              <a:xfrm flipH="1">
                <a:off x="3525" y="4084"/>
                <a:ext cx="240" cy="311"/>
              </a:xfrm>
              <a:prstGeom prst="line">
                <a:avLst/>
              </a:prstGeom>
              <a:ln w="9525" cap="flat" cmpd="sng">
                <a:solidFill>
                  <a:schemeClr val="bg1"/>
                </a:solidFill>
                <a:prstDash val="solid"/>
                <a:headEnd type="none" w="med" len="med"/>
                <a:tailEnd type="none" w="med" len="med"/>
              </a:ln>
            </p:spPr>
          </p:cxnSp>
          <p:cxnSp>
            <p:nvCxnSpPr>
              <p:cNvPr id="85" name="Straight Connector 85"/>
              <p:cNvCxnSpPr/>
              <p:nvPr/>
            </p:nvCxnSpPr>
            <p:spPr>
              <a:xfrm>
                <a:off x="3764" y="4083"/>
                <a:ext cx="240" cy="311"/>
              </a:xfrm>
              <a:prstGeom prst="line">
                <a:avLst/>
              </a:prstGeom>
              <a:ln w="9525" cap="flat" cmpd="sng">
                <a:solidFill>
                  <a:schemeClr val="bg1"/>
                </a:solidFill>
                <a:prstDash val="solid"/>
                <a:headEnd type="none" w="med" len="med"/>
                <a:tailEnd type="none" w="med" len="med"/>
              </a:ln>
            </p:spPr>
          </p:cxnSp>
        </p:grpSp>
        <p:grpSp>
          <p:nvGrpSpPr>
            <p:cNvPr id="89" name="Group 89"/>
            <p:cNvGrpSpPr/>
            <p:nvPr/>
          </p:nvGrpSpPr>
          <p:grpSpPr>
            <a:xfrm>
              <a:off x="4950" y="1845"/>
              <a:ext cx="1830" cy="1005"/>
              <a:chOff x="4950" y="1845"/>
              <a:chExt cx="1830" cy="1005"/>
            </a:xfrm>
          </p:grpSpPr>
          <p:sp>
            <p:nvSpPr>
              <p:cNvPr id="87" name="Oval 87"/>
              <p:cNvSpPr/>
              <p:nvPr/>
            </p:nvSpPr>
            <p:spPr>
              <a:xfrm>
                <a:off x="4950" y="1845"/>
                <a:ext cx="1830" cy="1005"/>
              </a:xfrm>
              <a:prstGeom prst="ellipse">
                <a:avLst/>
              </a:prstGeom>
              <a:solidFill>
                <a:srgbClr val="FFFFFF"/>
              </a:solidFill>
              <a:ln w="9525" cap="flat" cmpd="sng">
                <a:solidFill>
                  <a:srgbClr val="000000"/>
                </a:solidFill>
                <a:prstDash val="solid"/>
                <a:headEnd type="none" w="med" len="med"/>
                <a:tailEnd type="none" w="med" len="med"/>
              </a:ln>
            </p:spPr>
          </p:sp>
          <p:sp>
            <p:nvSpPr>
              <p:cNvPr id="88" name="Text Box 88"/>
              <p:cNvSpPr txBox="1"/>
              <p:nvPr/>
            </p:nvSpPr>
            <p:spPr>
              <a:xfrm>
                <a:off x="5235" y="1999"/>
                <a:ext cx="1275" cy="642"/>
              </a:xfrm>
              <a:prstGeom prst="rect">
                <a:avLst/>
              </a:prstGeom>
              <a:solidFill>
                <a:srgbClr val="FFFFFF"/>
              </a:solidFill>
              <a:ln>
                <a:noFill/>
              </a:ln>
            </p:spPr>
            <p:txBody>
              <a:bodyPr upright="1"/>
              <a:lstStyle/>
              <a:p>
                <a:r>
                  <a:rPr lang="en-US" altLang="zh-CN" kern="100">
                    <a:latin typeface="Times New Roman"/>
                    <a:ea typeface="Times New Roman"/>
                    <a:cs typeface="Times New Roman"/>
                    <a:sym typeface="Times New Roman"/>
                  </a:rPr>
                  <a:t>Register account</a:t>
                </a:r>
                <a:endParaRPr lang="en-US" altLang="zh-CN" kern="100">
                  <a:latin typeface="Times New Roman"/>
                  <a:ea typeface="Times New Roman"/>
                  <a:cs typeface="Times New Roman"/>
                  <a:sym typeface="Times New Roman"/>
                </a:endParaRPr>
              </a:p>
            </p:txBody>
          </p:sp>
        </p:grpSp>
        <p:sp>
          <p:nvSpPr>
            <p:cNvPr id="90" name="Text Box 90"/>
            <p:cNvSpPr txBox="1"/>
            <p:nvPr/>
          </p:nvSpPr>
          <p:spPr>
            <a:xfrm>
              <a:off x="3025" y="4560"/>
              <a:ext cx="1440" cy="465"/>
            </a:xfrm>
            <a:prstGeom prst="rect">
              <a:avLst/>
            </a:prstGeom>
            <a:solidFill>
              <a:srgbClr val="FFFFFF"/>
            </a:solidFill>
            <a:ln>
              <a:noFill/>
            </a:ln>
          </p:spPr>
          <p:txBody>
            <a:bodyPr upright="1"/>
            <a:lstStyle/>
            <a:p>
              <a:pPr algn="ctr"/>
              <a:r>
                <a:rPr lang="en-US" altLang="zh-CN" kern="100">
                  <a:latin typeface="Times New Roman"/>
                  <a:ea typeface="Times New Roman"/>
                  <a:cs typeface="Times New Roman"/>
                  <a:sym typeface="Times New Roman"/>
                </a:rPr>
                <a:t>Company</a:t>
              </a:r>
              <a:endParaRPr lang="en-US" altLang="zh-CN" kern="100">
                <a:latin typeface="Times New Roman"/>
                <a:ea typeface="Times New Roman"/>
                <a:cs typeface="Times New Roman"/>
                <a:sym typeface="Times New Roman"/>
              </a:endParaRPr>
            </a:p>
          </p:txBody>
        </p:sp>
        <p:grpSp>
          <p:nvGrpSpPr>
            <p:cNvPr id="93" name="Group 93"/>
            <p:cNvGrpSpPr/>
            <p:nvPr/>
          </p:nvGrpSpPr>
          <p:grpSpPr>
            <a:xfrm>
              <a:off x="7020" y="2280"/>
              <a:ext cx="1830" cy="1005"/>
              <a:chOff x="7020" y="2280"/>
              <a:chExt cx="1830" cy="1005"/>
            </a:xfrm>
          </p:grpSpPr>
          <p:sp>
            <p:nvSpPr>
              <p:cNvPr id="91" name="Oval 91"/>
              <p:cNvSpPr/>
              <p:nvPr/>
            </p:nvSpPr>
            <p:spPr>
              <a:xfrm>
                <a:off x="7020" y="2280"/>
                <a:ext cx="1830" cy="1005"/>
              </a:xfrm>
              <a:prstGeom prst="ellipse">
                <a:avLst/>
              </a:prstGeom>
              <a:solidFill>
                <a:srgbClr val="FFFFFF"/>
              </a:solidFill>
              <a:ln w="9525" cap="flat" cmpd="sng">
                <a:solidFill>
                  <a:srgbClr val="000000"/>
                </a:solidFill>
                <a:prstDash val="solid"/>
                <a:headEnd type="none" w="med" len="med"/>
                <a:tailEnd type="none" w="med" len="med"/>
              </a:ln>
            </p:spPr>
          </p:sp>
          <p:sp>
            <p:nvSpPr>
              <p:cNvPr id="92" name="Text Box 92"/>
              <p:cNvSpPr txBox="1"/>
              <p:nvPr/>
            </p:nvSpPr>
            <p:spPr>
              <a:xfrm>
                <a:off x="7299" y="2511"/>
                <a:ext cx="1272" cy="543"/>
              </a:xfrm>
              <a:prstGeom prst="rect">
                <a:avLst/>
              </a:prstGeom>
              <a:solidFill>
                <a:srgbClr val="FFFFFF"/>
              </a:solidFill>
              <a:ln>
                <a:noFill/>
              </a:ln>
            </p:spPr>
            <p:txBody>
              <a:bodyPr upright="1"/>
              <a:lstStyle/>
              <a:p>
                <a:r>
                  <a:rPr lang="en-US" altLang="zh-CN" sz="1400" kern="100">
                    <a:latin typeface="Times New Roman"/>
                    <a:ea typeface="Times New Roman"/>
                    <a:cs typeface="Times New Roman"/>
                    <a:sym typeface="Times New Roman"/>
                  </a:rPr>
                  <a:t>Approve Applicant’s acc.</a:t>
                </a:r>
                <a:endParaRPr lang="en-US" altLang="zh-CN" sz="1400" kern="100">
                  <a:latin typeface="Times New Roman"/>
                  <a:ea typeface="Times New Roman"/>
                  <a:cs typeface="Times New Roman"/>
                  <a:sym typeface="Times New Roman"/>
                </a:endParaRPr>
              </a:p>
            </p:txBody>
          </p:sp>
        </p:grpSp>
        <p:grpSp>
          <p:nvGrpSpPr>
            <p:cNvPr id="96" name="Group 96"/>
            <p:cNvGrpSpPr/>
            <p:nvPr/>
          </p:nvGrpSpPr>
          <p:grpSpPr>
            <a:xfrm>
              <a:off x="8445" y="3465"/>
              <a:ext cx="1830" cy="1005"/>
              <a:chOff x="8445" y="3465"/>
              <a:chExt cx="1830" cy="1005"/>
            </a:xfrm>
          </p:grpSpPr>
          <p:sp>
            <p:nvSpPr>
              <p:cNvPr id="94" name="Oval 94"/>
              <p:cNvSpPr/>
              <p:nvPr/>
            </p:nvSpPr>
            <p:spPr>
              <a:xfrm>
                <a:off x="8445" y="3465"/>
                <a:ext cx="1830" cy="1005"/>
              </a:xfrm>
              <a:prstGeom prst="ellipse">
                <a:avLst/>
              </a:prstGeom>
              <a:solidFill>
                <a:srgbClr val="FFFFFF"/>
              </a:solidFill>
              <a:ln w="9525" cap="flat" cmpd="sng">
                <a:solidFill>
                  <a:srgbClr val="000000"/>
                </a:solidFill>
                <a:prstDash val="solid"/>
                <a:headEnd type="none" w="med" len="med"/>
                <a:tailEnd type="none" w="med" len="med"/>
              </a:ln>
            </p:spPr>
          </p:sp>
          <p:sp>
            <p:nvSpPr>
              <p:cNvPr id="95" name="Text Box 95"/>
              <p:cNvSpPr txBox="1"/>
              <p:nvPr/>
            </p:nvSpPr>
            <p:spPr>
              <a:xfrm>
                <a:off x="8730" y="3660"/>
                <a:ext cx="1275" cy="654"/>
              </a:xfrm>
              <a:prstGeom prst="rect">
                <a:avLst/>
              </a:prstGeom>
              <a:solidFill>
                <a:srgbClr val="FFFFFF"/>
              </a:solidFill>
              <a:ln>
                <a:noFill/>
              </a:ln>
            </p:spPr>
            <p:txBody>
              <a:bodyPr upright="1"/>
              <a:lstStyle/>
              <a:p>
                <a:pPr algn="ctr"/>
                <a:r>
                  <a:rPr lang="en-US" altLang="zh-CN" sz="1600" kern="100">
                    <a:latin typeface="Times New Roman"/>
                    <a:ea typeface="Times New Roman"/>
                    <a:cs typeface="Times New Roman"/>
                    <a:sym typeface="Times New Roman"/>
                  </a:rPr>
                  <a:t>Set questions</a:t>
                </a:r>
                <a:endParaRPr lang="en-US" altLang="zh-CN" sz="1600" kern="100">
                  <a:latin typeface="Times New Roman"/>
                  <a:ea typeface="Times New Roman"/>
                  <a:cs typeface="Times New Roman"/>
                  <a:sym typeface="Times New Roman"/>
                </a:endParaRPr>
              </a:p>
            </p:txBody>
          </p:sp>
        </p:grpSp>
        <p:grpSp>
          <p:nvGrpSpPr>
            <p:cNvPr id="99" name="Group 99"/>
            <p:cNvGrpSpPr/>
            <p:nvPr/>
          </p:nvGrpSpPr>
          <p:grpSpPr>
            <a:xfrm>
              <a:off x="7170" y="4770"/>
              <a:ext cx="1830" cy="1005"/>
              <a:chOff x="7170" y="4770"/>
              <a:chExt cx="1830" cy="1005"/>
            </a:xfrm>
          </p:grpSpPr>
          <p:sp>
            <p:nvSpPr>
              <p:cNvPr id="97" name="Oval 97"/>
              <p:cNvSpPr/>
              <p:nvPr/>
            </p:nvSpPr>
            <p:spPr>
              <a:xfrm>
                <a:off x="7170" y="4770"/>
                <a:ext cx="1830" cy="1005"/>
              </a:xfrm>
              <a:prstGeom prst="ellipse">
                <a:avLst/>
              </a:prstGeom>
              <a:solidFill>
                <a:srgbClr val="FFFFFF"/>
              </a:solidFill>
              <a:ln w="9525" cap="flat" cmpd="sng">
                <a:solidFill>
                  <a:srgbClr val="000000"/>
                </a:solidFill>
                <a:prstDash val="solid"/>
                <a:headEnd type="none" w="med" len="med"/>
                <a:tailEnd type="none" w="med" len="med"/>
              </a:ln>
            </p:spPr>
          </p:sp>
          <p:sp>
            <p:nvSpPr>
              <p:cNvPr id="98" name="Text Box 98"/>
              <p:cNvSpPr txBox="1"/>
              <p:nvPr/>
            </p:nvSpPr>
            <p:spPr>
              <a:xfrm>
                <a:off x="7589" y="4883"/>
                <a:ext cx="992" cy="562"/>
              </a:xfrm>
              <a:prstGeom prst="rect">
                <a:avLst/>
              </a:prstGeom>
              <a:solidFill>
                <a:srgbClr val="FFFFFF"/>
              </a:solidFill>
              <a:ln>
                <a:noFill/>
              </a:ln>
            </p:spPr>
            <p:txBody>
              <a:bodyPr upright="1"/>
              <a:lstStyle/>
              <a:p>
                <a:pPr algn="ctr"/>
                <a:r>
                  <a:rPr lang="en-US" altLang="zh-CN" kern="100">
                    <a:latin typeface="Times New Roman"/>
                    <a:ea typeface="Times New Roman"/>
                    <a:cs typeface="Times New Roman"/>
                    <a:sym typeface="Times New Roman"/>
                  </a:rPr>
                  <a:t>Set pass scores</a:t>
                </a:r>
                <a:endParaRPr lang="en-US" altLang="zh-CN" kern="100">
                  <a:latin typeface="Times New Roman"/>
                  <a:ea typeface="Times New Roman"/>
                  <a:cs typeface="Times New Roman"/>
                  <a:sym typeface="Times New Roman"/>
                </a:endParaRPr>
              </a:p>
            </p:txBody>
          </p:sp>
        </p:grpSp>
        <p:grpSp>
          <p:nvGrpSpPr>
            <p:cNvPr id="102" name="Group 102"/>
            <p:cNvGrpSpPr/>
            <p:nvPr/>
          </p:nvGrpSpPr>
          <p:grpSpPr>
            <a:xfrm>
              <a:off x="5235" y="5325"/>
              <a:ext cx="1830" cy="1005"/>
              <a:chOff x="5235" y="5325"/>
              <a:chExt cx="1830" cy="1005"/>
            </a:xfrm>
          </p:grpSpPr>
          <p:sp>
            <p:nvSpPr>
              <p:cNvPr id="100" name="Oval 100"/>
              <p:cNvSpPr/>
              <p:nvPr/>
            </p:nvSpPr>
            <p:spPr>
              <a:xfrm>
                <a:off x="5235" y="5325"/>
                <a:ext cx="1830" cy="1005"/>
              </a:xfrm>
              <a:prstGeom prst="ellipse">
                <a:avLst/>
              </a:prstGeom>
              <a:solidFill>
                <a:srgbClr val="FFFFFF"/>
              </a:solidFill>
              <a:ln w="9525" cap="flat" cmpd="sng">
                <a:solidFill>
                  <a:srgbClr val="000000"/>
                </a:solidFill>
                <a:prstDash val="solid"/>
                <a:headEnd type="none" w="med" len="med"/>
                <a:tailEnd type="none" w="med" len="med"/>
              </a:ln>
            </p:spPr>
          </p:sp>
          <p:sp>
            <p:nvSpPr>
              <p:cNvPr id="101" name="Text Box 101"/>
              <p:cNvSpPr txBox="1"/>
              <p:nvPr/>
            </p:nvSpPr>
            <p:spPr>
              <a:xfrm>
                <a:off x="5520" y="5625"/>
                <a:ext cx="1275" cy="450"/>
              </a:xfrm>
              <a:prstGeom prst="rect">
                <a:avLst/>
              </a:prstGeom>
              <a:solidFill>
                <a:srgbClr val="FFFFFF"/>
              </a:solidFill>
              <a:ln>
                <a:noFill/>
              </a:ln>
            </p:spPr>
            <p:txBody>
              <a:bodyPr upright="1"/>
              <a:lstStyle/>
              <a:p>
                <a:r>
                  <a:rPr lang="en-US" altLang="zh-CN" kern="100">
                    <a:latin typeface="Times New Roman"/>
                    <a:ea typeface="Times New Roman"/>
                    <a:cs typeface="Times New Roman"/>
                    <a:sym typeface="Times New Roman"/>
                  </a:rPr>
                  <a:t>Set deadline</a:t>
                </a:r>
                <a:endParaRPr lang="en-US" altLang="zh-CN" kern="100">
                  <a:latin typeface="Times New Roman"/>
                  <a:ea typeface="Times New Roman"/>
                  <a:cs typeface="Times New Roman"/>
                  <a:sym typeface="Times New Roman"/>
                </a:endParaRPr>
              </a:p>
            </p:txBody>
          </p:sp>
        </p:grpSp>
        <p:cxnSp>
          <p:nvCxnSpPr>
            <p:cNvPr id="103" name="Straight Connector 103"/>
            <p:cNvCxnSpPr/>
            <p:nvPr/>
          </p:nvCxnSpPr>
          <p:spPr>
            <a:xfrm flipV="1">
              <a:off x="4305" y="2790"/>
              <a:ext cx="1140" cy="765"/>
            </a:xfrm>
            <a:prstGeom prst="line">
              <a:avLst/>
            </a:prstGeom>
            <a:ln w="9525" cap="flat" cmpd="sng">
              <a:solidFill>
                <a:schemeClr val="bg1"/>
              </a:solidFill>
              <a:prstDash val="solid"/>
              <a:headEnd type="none" w="med" len="med"/>
              <a:tailEnd type="none" w="med" len="med"/>
            </a:ln>
          </p:spPr>
        </p:cxnSp>
        <p:cxnSp>
          <p:nvCxnSpPr>
            <p:cNvPr id="104" name="Straight Connector 104"/>
            <p:cNvCxnSpPr/>
            <p:nvPr/>
          </p:nvCxnSpPr>
          <p:spPr>
            <a:xfrm flipV="1">
              <a:off x="4260" y="2936"/>
              <a:ext cx="2878" cy="769"/>
            </a:xfrm>
            <a:prstGeom prst="line">
              <a:avLst/>
            </a:prstGeom>
            <a:ln w="9525" cap="flat" cmpd="sng">
              <a:solidFill>
                <a:schemeClr val="bg1"/>
              </a:solidFill>
              <a:prstDash val="solid"/>
              <a:headEnd type="none" w="med" len="med"/>
              <a:tailEnd type="none" w="med" len="med"/>
            </a:ln>
          </p:spPr>
        </p:cxnSp>
        <p:cxnSp>
          <p:nvCxnSpPr>
            <p:cNvPr id="105" name="Straight Connector 105"/>
            <p:cNvCxnSpPr/>
            <p:nvPr/>
          </p:nvCxnSpPr>
          <p:spPr>
            <a:xfrm>
              <a:off x="4335" y="3960"/>
              <a:ext cx="4110" cy="0"/>
            </a:xfrm>
            <a:prstGeom prst="line">
              <a:avLst/>
            </a:prstGeom>
            <a:ln w="9525" cap="flat" cmpd="sng">
              <a:solidFill>
                <a:schemeClr val="bg1"/>
              </a:solidFill>
              <a:prstDash val="solid"/>
              <a:headEnd type="none" w="med" len="med"/>
              <a:tailEnd type="none" w="med" len="med"/>
            </a:ln>
          </p:spPr>
        </p:cxnSp>
        <p:cxnSp>
          <p:nvCxnSpPr>
            <p:cNvPr id="106" name="Straight Connector 106"/>
            <p:cNvCxnSpPr/>
            <p:nvPr/>
          </p:nvCxnSpPr>
          <p:spPr>
            <a:xfrm>
              <a:off x="4320" y="4305"/>
              <a:ext cx="1305" cy="1140"/>
            </a:xfrm>
            <a:prstGeom prst="line">
              <a:avLst/>
            </a:prstGeom>
            <a:ln w="9525" cap="flat" cmpd="sng">
              <a:solidFill>
                <a:schemeClr val="bg1"/>
              </a:solidFill>
              <a:prstDash val="solid"/>
              <a:headEnd type="none" w="med" len="med"/>
              <a:tailEnd type="none" w="med" len="med"/>
            </a:ln>
          </p:spPr>
        </p:cxnSp>
        <p:cxnSp>
          <p:nvCxnSpPr>
            <p:cNvPr id="107" name="Straight Connector 107"/>
            <p:cNvCxnSpPr/>
            <p:nvPr/>
          </p:nvCxnSpPr>
          <p:spPr>
            <a:xfrm>
              <a:off x="4335" y="4110"/>
              <a:ext cx="2925" cy="930"/>
            </a:xfrm>
            <a:prstGeom prst="line">
              <a:avLst/>
            </a:prstGeom>
            <a:ln w="9525" cap="flat" cmpd="sng">
              <a:solidFill>
                <a:schemeClr val="bg1"/>
              </a:solidFill>
              <a:prstDash val="soli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8735" y="-78740"/>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76789" y="76202"/>
            <a:ext cx="11108506" cy="6406513"/>
            <a:chOff x="2136000" y="229139"/>
            <a:chExt cx="7920000" cy="3205646"/>
          </a:xfrm>
        </p:grpSpPr>
        <p:sp>
          <p:nvSpPr>
            <p:cNvPr id="4" name="文本框 3"/>
            <p:cNvSpPr txBox="1"/>
            <p:nvPr/>
          </p:nvSpPr>
          <p:spPr>
            <a:xfrm>
              <a:off x="2136000" y="229139"/>
              <a:ext cx="1941324" cy="507743"/>
            </a:xfrm>
            <a:prstGeom prst="rect">
              <a:avLst/>
            </a:prstGeom>
            <a:noFill/>
          </p:spPr>
          <p:txBody>
            <a:bodyPr wrap="square" rtlCol="0">
              <a:spAutoFit/>
            </a:bodyPr>
            <a:lstStyle/>
            <a:p>
              <a:pPr algn="dist"/>
              <a:r>
                <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rPr>
                <a:t>Cont..</a:t>
              </a:r>
              <a:endPar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776605" y="1792605"/>
            <a:ext cx="4911090" cy="2861310"/>
          </a:xfrm>
          <a:prstGeom prst="rect">
            <a:avLst/>
          </a:prstGeom>
          <a:noFill/>
        </p:spPr>
        <p:txBody>
          <a:bodyPr wrap="square" rtlCol="0">
            <a:spAutoFit/>
          </a:bodyPr>
          <a:p>
            <a:r>
              <a:rPr lang="en-US" sz="2000">
                <a:solidFill>
                  <a:schemeClr val="bg1"/>
                </a:solidFill>
                <a:sym typeface="+mn-ea"/>
              </a:rPr>
              <a:t>The admin should be able to do the following function:</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Approve the companies’ account.</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Approve the applicant’s account (if asked to do so by the company).</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Add more features to the system.</a:t>
            </a:r>
            <a:endParaRPr lang="en-US" sz="2000">
              <a:solidFill>
                <a:schemeClr val="bg1"/>
              </a:solidFill>
              <a:sym typeface="+mn-ea"/>
            </a:endParaRPr>
          </a:p>
          <a:p>
            <a:pPr marL="342900" indent="-342900">
              <a:buFont typeface="Arial" panose="02080604020202020204" pitchFamily="34" charset="0"/>
              <a:buChar char="•"/>
            </a:pPr>
            <a:r>
              <a:rPr lang="en-US" sz="2000">
                <a:solidFill>
                  <a:schemeClr val="bg1"/>
                </a:solidFill>
                <a:sym typeface="+mn-ea"/>
              </a:rPr>
              <a:t>Monitor database and delete the data that are not useful (especially for those who failed the test).</a:t>
            </a:r>
            <a:endParaRPr lang="en-US" sz="2000">
              <a:solidFill>
                <a:schemeClr val="bg1"/>
              </a:solidFill>
              <a:sym typeface="+mn-ea"/>
            </a:endParaRPr>
          </a:p>
        </p:txBody>
      </p:sp>
      <p:grpSp>
        <p:nvGrpSpPr>
          <p:cNvPr id="108" name="Group 108"/>
          <p:cNvGrpSpPr/>
          <p:nvPr/>
        </p:nvGrpSpPr>
        <p:grpSpPr>
          <a:xfrm>
            <a:off x="6005928" y="796290"/>
            <a:ext cx="5769512" cy="4806315"/>
            <a:chOff x="3025" y="1845"/>
            <a:chExt cx="7250" cy="4485"/>
          </a:xfrm>
        </p:grpSpPr>
        <p:grpSp>
          <p:nvGrpSpPr>
            <p:cNvPr id="86" name="Group 86"/>
            <p:cNvGrpSpPr/>
            <p:nvPr/>
          </p:nvGrpSpPr>
          <p:grpSpPr>
            <a:xfrm>
              <a:off x="3525" y="3150"/>
              <a:ext cx="480" cy="1245"/>
              <a:chOff x="3525" y="3150"/>
              <a:chExt cx="480" cy="1245"/>
            </a:xfrm>
          </p:grpSpPr>
          <p:sp>
            <p:nvSpPr>
              <p:cNvPr id="81" name="Oval 81"/>
              <p:cNvSpPr/>
              <p:nvPr/>
            </p:nvSpPr>
            <p:spPr>
              <a:xfrm>
                <a:off x="3645" y="3150"/>
                <a:ext cx="240" cy="311"/>
              </a:xfrm>
              <a:prstGeom prst="ellipse">
                <a:avLst/>
              </a:prstGeom>
              <a:solidFill>
                <a:srgbClr val="FFFFFF"/>
              </a:solidFill>
              <a:ln w="9525" cap="flat" cmpd="sng">
                <a:solidFill>
                  <a:srgbClr val="000000"/>
                </a:solidFill>
                <a:prstDash val="solid"/>
                <a:headEnd type="none" w="med" len="med"/>
                <a:tailEnd type="none" w="med" len="med"/>
              </a:ln>
            </p:spPr>
          </p:sp>
          <p:cxnSp>
            <p:nvCxnSpPr>
              <p:cNvPr id="82" name="Straight Connector 82"/>
              <p:cNvCxnSpPr/>
              <p:nvPr/>
            </p:nvCxnSpPr>
            <p:spPr>
              <a:xfrm>
                <a:off x="3765" y="3461"/>
                <a:ext cx="0" cy="623"/>
              </a:xfrm>
              <a:prstGeom prst="line">
                <a:avLst/>
              </a:prstGeom>
              <a:ln w="9525" cap="flat" cmpd="sng">
                <a:solidFill>
                  <a:schemeClr val="bg1"/>
                </a:solidFill>
                <a:prstDash val="solid"/>
                <a:headEnd type="none" w="med" len="med"/>
                <a:tailEnd type="none" w="med" len="med"/>
              </a:ln>
            </p:spPr>
          </p:cxnSp>
          <p:cxnSp>
            <p:nvCxnSpPr>
              <p:cNvPr id="83" name="Straight Connector 83"/>
              <p:cNvCxnSpPr/>
              <p:nvPr/>
            </p:nvCxnSpPr>
            <p:spPr>
              <a:xfrm>
                <a:off x="3525" y="3617"/>
                <a:ext cx="480" cy="0"/>
              </a:xfrm>
              <a:prstGeom prst="line">
                <a:avLst/>
              </a:prstGeom>
              <a:ln w="9525" cap="flat" cmpd="sng">
                <a:solidFill>
                  <a:schemeClr val="bg1"/>
                </a:solidFill>
                <a:prstDash val="solid"/>
                <a:headEnd type="none" w="med" len="med"/>
                <a:tailEnd type="none" w="med" len="med"/>
              </a:ln>
            </p:spPr>
          </p:cxnSp>
          <p:cxnSp>
            <p:nvCxnSpPr>
              <p:cNvPr id="84" name="Straight Connector 84"/>
              <p:cNvCxnSpPr/>
              <p:nvPr/>
            </p:nvCxnSpPr>
            <p:spPr>
              <a:xfrm flipH="1">
                <a:off x="3525" y="4084"/>
                <a:ext cx="240" cy="311"/>
              </a:xfrm>
              <a:prstGeom prst="line">
                <a:avLst/>
              </a:prstGeom>
              <a:ln w="9525" cap="flat" cmpd="sng">
                <a:solidFill>
                  <a:schemeClr val="bg1"/>
                </a:solidFill>
                <a:prstDash val="solid"/>
                <a:headEnd type="none" w="med" len="med"/>
                <a:tailEnd type="none" w="med" len="med"/>
              </a:ln>
            </p:spPr>
          </p:cxnSp>
          <p:cxnSp>
            <p:nvCxnSpPr>
              <p:cNvPr id="85" name="Straight Connector 85"/>
              <p:cNvCxnSpPr/>
              <p:nvPr/>
            </p:nvCxnSpPr>
            <p:spPr>
              <a:xfrm>
                <a:off x="3764" y="4083"/>
                <a:ext cx="240" cy="311"/>
              </a:xfrm>
              <a:prstGeom prst="line">
                <a:avLst/>
              </a:prstGeom>
              <a:ln w="9525" cap="flat" cmpd="sng">
                <a:solidFill>
                  <a:schemeClr val="bg1"/>
                </a:solidFill>
                <a:prstDash val="solid"/>
                <a:headEnd type="none" w="med" len="med"/>
                <a:tailEnd type="none" w="med" len="med"/>
              </a:ln>
            </p:spPr>
          </p:cxnSp>
        </p:grpSp>
        <p:grpSp>
          <p:nvGrpSpPr>
            <p:cNvPr id="89" name="Group 89"/>
            <p:cNvGrpSpPr/>
            <p:nvPr/>
          </p:nvGrpSpPr>
          <p:grpSpPr>
            <a:xfrm>
              <a:off x="4950" y="1845"/>
              <a:ext cx="1830" cy="1005"/>
              <a:chOff x="4950" y="1845"/>
              <a:chExt cx="1830" cy="1005"/>
            </a:xfrm>
          </p:grpSpPr>
          <p:sp>
            <p:nvSpPr>
              <p:cNvPr id="87" name="Oval 87"/>
              <p:cNvSpPr/>
              <p:nvPr/>
            </p:nvSpPr>
            <p:spPr>
              <a:xfrm>
                <a:off x="4950" y="1845"/>
                <a:ext cx="1830" cy="1005"/>
              </a:xfrm>
              <a:prstGeom prst="ellipse">
                <a:avLst/>
              </a:prstGeom>
              <a:solidFill>
                <a:srgbClr val="FFFFFF"/>
              </a:solidFill>
              <a:ln w="9525" cap="flat" cmpd="sng">
                <a:solidFill>
                  <a:srgbClr val="000000"/>
                </a:solidFill>
                <a:prstDash val="solid"/>
                <a:headEnd type="none" w="med" len="med"/>
                <a:tailEnd type="none" w="med" len="med"/>
              </a:ln>
            </p:spPr>
          </p:sp>
          <p:sp>
            <p:nvSpPr>
              <p:cNvPr id="88" name="Text Box 88"/>
              <p:cNvSpPr txBox="1"/>
              <p:nvPr/>
            </p:nvSpPr>
            <p:spPr>
              <a:xfrm>
                <a:off x="5235" y="1999"/>
                <a:ext cx="1275" cy="642"/>
              </a:xfrm>
              <a:prstGeom prst="rect">
                <a:avLst/>
              </a:prstGeom>
              <a:solidFill>
                <a:srgbClr val="FFFFFF"/>
              </a:solidFill>
              <a:ln>
                <a:noFill/>
              </a:ln>
            </p:spPr>
            <p:txBody>
              <a:bodyPr upright="1"/>
              <a:lstStyle/>
              <a:p>
                <a:r>
                  <a:rPr lang="en-US" altLang="zh-CN" kern="100">
                    <a:latin typeface="Times New Roman"/>
                    <a:ea typeface="Times New Roman"/>
                    <a:cs typeface="Times New Roman"/>
                    <a:sym typeface="Times New Roman"/>
                  </a:rPr>
                  <a:t>Approve Co. acc.</a:t>
                </a:r>
                <a:endParaRPr lang="en-US" altLang="zh-CN" kern="100">
                  <a:latin typeface="Times New Roman"/>
                  <a:ea typeface="Times New Roman"/>
                  <a:cs typeface="Times New Roman"/>
                  <a:sym typeface="Times New Roman"/>
                </a:endParaRPr>
              </a:p>
            </p:txBody>
          </p:sp>
        </p:grpSp>
        <p:sp>
          <p:nvSpPr>
            <p:cNvPr id="90" name="Text Box 90"/>
            <p:cNvSpPr txBox="1"/>
            <p:nvPr/>
          </p:nvSpPr>
          <p:spPr>
            <a:xfrm>
              <a:off x="3025" y="4560"/>
              <a:ext cx="1440" cy="465"/>
            </a:xfrm>
            <a:prstGeom prst="rect">
              <a:avLst/>
            </a:prstGeom>
            <a:solidFill>
              <a:srgbClr val="FFFFFF"/>
            </a:solidFill>
            <a:ln>
              <a:noFill/>
            </a:ln>
          </p:spPr>
          <p:txBody>
            <a:bodyPr upright="1"/>
            <a:lstStyle/>
            <a:p>
              <a:pPr algn="ctr"/>
              <a:r>
                <a:rPr lang="en-US" altLang="zh-CN" kern="100">
                  <a:latin typeface="Times New Roman"/>
                  <a:ea typeface="Times New Roman"/>
                  <a:cs typeface="Times New Roman"/>
                  <a:sym typeface="Times New Roman"/>
                </a:rPr>
                <a:t>Admin</a:t>
              </a:r>
              <a:endParaRPr lang="en-US" altLang="zh-CN" kern="100">
                <a:latin typeface="Times New Roman"/>
                <a:ea typeface="Times New Roman"/>
                <a:cs typeface="Times New Roman"/>
                <a:sym typeface="Times New Roman"/>
              </a:endParaRPr>
            </a:p>
          </p:txBody>
        </p:sp>
        <p:grpSp>
          <p:nvGrpSpPr>
            <p:cNvPr id="93" name="Group 93"/>
            <p:cNvGrpSpPr/>
            <p:nvPr/>
          </p:nvGrpSpPr>
          <p:grpSpPr>
            <a:xfrm>
              <a:off x="7020" y="2280"/>
              <a:ext cx="1830" cy="1005"/>
              <a:chOff x="7020" y="2280"/>
              <a:chExt cx="1830" cy="1005"/>
            </a:xfrm>
          </p:grpSpPr>
          <p:sp>
            <p:nvSpPr>
              <p:cNvPr id="91" name="Oval 91"/>
              <p:cNvSpPr/>
              <p:nvPr/>
            </p:nvSpPr>
            <p:spPr>
              <a:xfrm>
                <a:off x="7020" y="2280"/>
                <a:ext cx="1830" cy="1005"/>
              </a:xfrm>
              <a:prstGeom prst="ellipse">
                <a:avLst/>
              </a:prstGeom>
              <a:solidFill>
                <a:srgbClr val="FFFFFF"/>
              </a:solidFill>
              <a:ln w="9525" cap="flat" cmpd="sng">
                <a:solidFill>
                  <a:srgbClr val="000000"/>
                </a:solidFill>
                <a:prstDash val="solid"/>
                <a:headEnd type="none" w="med" len="med"/>
                <a:tailEnd type="none" w="med" len="med"/>
              </a:ln>
            </p:spPr>
          </p:sp>
          <p:sp>
            <p:nvSpPr>
              <p:cNvPr id="92" name="Text Box 92"/>
              <p:cNvSpPr txBox="1"/>
              <p:nvPr/>
            </p:nvSpPr>
            <p:spPr>
              <a:xfrm>
                <a:off x="7299" y="2511"/>
                <a:ext cx="1272" cy="543"/>
              </a:xfrm>
              <a:prstGeom prst="rect">
                <a:avLst/>
              </a:prstGeom>
              <a:solidFill>
                <a:srgbClr val="FFFFFF"/>
              </a:solidFill>
              <a:ln>
                <a:noFill/>
              </a:ln>
            </p:spPr>
            <p:txBody>
              <a:bodyPr upright="1"/>
              <a:lstStyle/>
              <a:p>
                <a:r>
                  <a:rPr lang="en-US" altLang="zh-CN" kern="100">
                    <a:latin typeface="Times New Roman"/>
                    <a:ea typeface="Times New Roman"/>
                    <a:cs typeface="Times New Roman"/>
                    <a:sym typeface="Times New Roman"/>
                  </a:rPr>
                  <a:t>Add Features</a:t>
                </a:r>
                <a:endParaRPr lang="en-US" altLang="zh-CN" kern="100">
                  <a:latin typeface="Times New Roman"/>
                  <a:ea typeface="Times New Roman"/>
                  <a:cs typeface="Times New Roman"/>
                  <a:sym typeface="Times New Roman"/>
                </a:endParaRPr>
              </a:p>
            </p:txBody>
          </p:sp>
        </p:grpSp>
        <p:grpSp>
          <p:nvGrpSpPr>
            <p:cNvPr id="96" name="Group 96"/>
            <p:cNvGrpSpPr/>
            <p:nvPr/>
          </p:nvGrpSpPr>
          <p:grpSpPr>
            <a:xfrm>
              <a:off x="8445" y="3465"/>
              <a:ext cx="1830" cy="1005"/>
              <a:chOff x="8445" y="3465"/>
              <a:chExt cx="1830" cy="1005"/>
            </a:xfrm>
          </p:grpSpPr>
          <p:sp>
            <p:nvSpPr>
              <p:cNvPr id="94" name="Oval 94"/>
              <p:cNvSpPr/>
              <p:nvPr/>
            </p:nvSpPr>
            <p:spPr>
              <a:xfrm>
                <a:off x="8445" y="3465"/>
                <a:ext cx="1830" cy="1005"/>
              </a:xfrm>
              <a:prstGeom prst="ellipse">
                <a:avLst/>
              </a:prstGeom>
              <a:solidFill>
                <a:srgbClr val="FFFFFF"/>
              </a:solidFill>
              <a:ln w="9525" cap="flat" cmpd="sng">
                <a:solidFill>
                  <a:srgbClr val="000000"/>
                </a:solidFill>
                <a:prstDash val="solid"/>
                <a:headEnd type="none" w="med" len="med"/>
                <a:tailEnd type="none" w="med" len="med"/>
              </a:ln>
            </p:spPr>
          </p:sp>
          <p:sp>
            <p:nvSpPr>
              <p:cNvPr id="95" name="Text Box 95"/>
              <p:cNvSpPr txBox="1"/>
              <p:nvPr/>
            </p:nvSpPr>
            <p:spPr>
              <a:xfrm>
                <a:off x="8730" y="3660"/>
                <a:ext cx="1275" cy="654"/>
              </a:xfrm>
              <a:prstGeom prst="rect">
                <a:avLst/>
              </a:prstGeom>
              <a:solidFill>
                <a:srgbClr val="FFFFFF"/>
              </a:solidFill>
              <a:ln>
                <a:noFill/>
              </a:ln>
            </p:spPr>
            <p:txBody>
              <a:bodyPr upright="1"/>
              <a:lstStyle/>
              <a:p>
                <a:pPr algn="ctr"/>
                <a:r>
                  <a:rPr lang="en-US" altLang="zh-CN" sz="1600" kern="100">
                    <a:latin typeface="Times New Roman"/>
                    <a:ea typeface="Times New Roman"/>
                    <a:cs typeface="Times New Roman"/>
                    <a:sym typeface="Times New Roman"/>
                  </a:rPr>
                  <a:t>Monitor DB</a:t>
                </a:r>
                <a:endParaRPr lang="en-US" altLang="zh-CN" sz="1600" kern="100">
                  <a:latin typeface="Times New Roman"/>
                  <a:ea typeface="Times New Roman"/>
                  <a:cs typeface="Times New Roman"/>
                  <a:sym typeface="Times New Roman"/>
                </a:endParaRPr>
              </a:p>
            </p:txBody>
          </p:sp>
        </p:grpSp>
        <p:grpSp>
          <p:nvGrpSpPr>
            <p:cNvPr id="99" name="Group 99"/>
            <p:cNvGrpSpPr/>
            <p:nvPr/>
          </p:nvGrpSpPr>
          <p:grpSpPr>
            <a:xfrm>
              <a:off x="7170" y="4770"/>
              <a:ext cx="1830" cy="1005"/>
              <a:chOff x="7170" y="4770"/>
              <a:chExt cx="1830" cy="1005"/>
            </a:xfrm>
          </p:grpSpPr>
          <p:sp>
            <p:nvSpPr>
              <p:cNvPr id="97" name="Oval 97"/>
              <p:cNvSpPr/>
              <p:nvPr/>
            </p:nvSpPr>
            <p:spPr>
              <a:xfrm>
                <a:off x="7170" y="4770"/>
                <a:ext cx="1830" cy="1005"/>
              </a:xfrm>
              <a:prstGeom prst="ellipse">
                <a:avLst/>
              </a:prstGeom>
              <a:solidFill>
                <a:srgbClr val="FFFFFF"/>
              </a:solidFill>
              <a:ln w="9525" cap="flat" cmpd="sng">
                <a:solidFill>
                  <a:srgbClr val="000000"/>
                </a:solidFill>
                <a:prstDash val="solid"/>
                <a:headEnd type="none" w="med" len="med"/>
                <a:tailEnd type="none" w="med" len="med"/>
              </a:ln>
            </p:spPr>
          </p:sp>
          <p:sp>
            <p:nvSpPr>
              <p:cNvPr id="98" name="Text Box 98"/>
              <p:cNvSpPr txBox="1"/>
              <p:nvPr/>
            </p:nvSpPr>
            <p:spPr>
              <a:xfrm>
                <a:off x="7460" y="4938"/>
                <a:ext cx="1249" cy="562"/>
              </a:xfrm>
              <a:prstGeom prst="rect">
                <a:avLst/>
              </a:prstGeom>
              <a:solidFill>
                <a:srgbClr val="FFFFFF"/>
              </a:solidFill>
              <a:ln>
                <a:noFill/>
              </a:ln>
            </p:spPr>
            <p:txBody>
              <a:bodyPr upright="1"/>
              <a:lstStyle/>
              <a:p>
                <a:pPr algn="ctr"/>
                <a:r>
                  <a:rPr lang="en-US" altLang="zh-CN" sz="1500" kern="100">
                    <a:latin typeface="Times New Roman"/>
                    <a:ea typeface="Times New Roman"/>
                    <a:cs typeface="Times New Roman"/>
                    <a:sym typeface="Times New Roman"/>
                  </a:rPr>
                  <a:t>Approve Applicant’s acc.</a:t>
                </a:r>
                <a:endParaRPr lang="en-US" altLang="zh-CN" sz="1500" kern="100">
                  <a:latin typeface="Times New Roman"/>
                  <a:ea typeface="Times New Roman"/>
                  <a:cs typeface="Times New Roman"/>
                  <a:sym typeface="Times New Roman"/>
                </a:endParaRPr>
              </a:p>
            </p:txBody>
          </p:sp>
        </p:grpSp>
        <p:grpSp>
          <p:nvGrpSpPr>
            <p:cNvPr id="102" name="Group 102"/>
            <p:cNvGrpSpPr/>
            <p:nvPr/>
          </p:nvGrpSpPr>
          <p:grpSpPr>
            <a:xfrm>
              <a:off x="5235" y="5325"/>
              <a:ext cx="1830" cy="1005"/>
              <a:chOff x="5235" y="5325"/>
              <a:chExt cx="1830" cy="1005"/>
            </a:xfrm>
          </p:grpSpPr>
          <p:sp>
            <p:nvSpPr>
              <p:cNvPr id="100" name="Oval 100"/>
              <p:cNvSpPr/>
              <p:nvPr/>
            </p:nvSpPr>
            <p:spPr>
              <a:xfrm>
                <a:off x="5235" y="5325"/>
                <a:ext cx="1830" cy="1005"/>
              </a:xfrm>
              <a:prstGeom prst="ellipse">
                <a:avLst/>
              </a:prstGeom>
              <a:solidFill>
                <a:srgbClr val="FFFFFF"/>
              </a:solidFill>
              <a:ln w="9525" cap="flat" cmpd="sng">
                <a:solidFill>
                  <a:srgbClr val="000000"/>
                </a:solidFill>
                <a:prstDash val="solid"/>
                <a:headEnd type="none" w="med" len="med"/>
                <a:tailEnd type="none" w="med" len="med"/>
              </a:ln>
            </p:spPr>
          </p:sp>
          <p:sp>
            <p:nvSpPr>
              <p:cNvPr id="101" name="Text Box 101"/>
              <p:cNvSpPr txBox="1"/>
              <p:nvPr/>
            </p:nvSpPr>
            <p:spPr>
              <a:xfrm>
                <a:off x="5520" y="5625"/>
                <a:ext cx="1275" cy="450"/>
              </a:xfrm>
              <a:prstGeom prst="rect">
                <a:avLst/>
              </a:prstGeom>
              <a:solidFill>
                <a:srgbClr val="FFFFFF"/>
              </a:solidFill>
              <a:ln>
                <a:noFill/>
              </a:ln>
            </p:spPr>
            <p:txBody>
              <a:bodyPr upright="1"/>
              <a:lstStyle/>
              <a:p>
                <a:r>
                  <a:rPr lang="en-US" altLang="zh-CN" kern="100">
                    <a:latin typeface="Times New Roman"/>
                    <a:ea typeface="Times New Roman"/>
                    <a:cs typeface="Times New Roman"/>
                    <a:sym typeface="Times New Roman"/>
                  </a:rPr>
                  <a:t>Provide security</a:t>
                </a:r>
                <a:endParaRPr lang="en-US" altLang="zh-CN" kern="100">
                  <a:latin typeface="Times New Roman"/>
                  <a:ea typeface="Times New Roman"/>
                  <a:cs typeface="Times New Roman"/>
                  <a:sym typeface="Times New Roman"/>
                </a:endParaRPr>
              </a:p>
            </p:txBody>
          </p:sp>
        </p:grpSp>
        <p:cxnSp>
          <p:nvCxnSpPr>
            <p:cNvPr id="103" name="Straight Connector 103"/>
            <p:cNvCxnSpPr/>
            <p:nvPr/>
          </p:nvCxnSpPr>
          <p:spPr>
            <a:xfrm flipV="1">
              <a:off x="4305" y="2790"/>
              <a:ext cx="1140" cy="765"/>
            </a:xfrm>
            <a:prstGeom prst="line">
              <a:avLst/>
            </a:prstGeom>
            <a:ln w="9525" cap="flat" cmpd="sng">
              <a:solidFill>
                <a:schemeClr val="bg1"/>
              </a:solidFill>
              <a:prstDash val="solid"/>
              <a:headEnd type="none" w="med" len="med"/>
              <a:tailEnd type="none" w="med" len="med"/>
            </a:ln>
          </p:spPr>
        </p:cxnSp>
        <p:cxnSp>
          <p:nvCxnSpPr>
            <p:cNvPr id="104" name="Straight Connector 104"/>
            <p:cNvCxnSpPr/>
            <p:nvPr/>
          </p:nvCxnSpPr>
          <p:spPr>
            <a:xfrm flipV="1">
              <a:off x="4260" y="2936"/>
              <a:ext cx="2878" cy="769"/>
            </a:xfrm>
            <a:prstGeom prst="line">
              <a:avLst/>
            </a:prstGeom>
            <a:ln w="9525" cap="flat" cmpd="sng">
              <a:solidFill>
                <a:schemeClr val="bg1"/>
              </a:solidFill>
              <a:prstDash val="solid"/>
              <a:headEnd type="none" w="med" len="med"/>
              <a:tailEnd type="none" w="med" len="med"/>
            </a:ln>
          </p:spPr>
        </p:cxnSp>
        <p:cxnSp>
          <p:nvCxnSpPr>
            <p:cNvPr id="105" name="Straight Connector 105"/>
            <p:cNvCxnSpPr/>
            <p:nvPr/>
          </p:nvCxnSpPr>
          <p:spPr>
            <a:xfrm>
              <a:off x="4335" y="3960"/>
              <a:ext cx="4110" cy="0"/>
            </a:xfrm>
            <a:prstGeom prst="line">
              <a:avLst/>
            </a:prstGeom>
            <a:ln w="9525" cap="flat" cmpd="sng">
              <a:solidFill>
                <a:schemeClr val="bg1"/>
              </a:solidFill>
              <a:prstDash val="solid"/>
              <a:headEnd type="none" w="med" len="med"/>
              <a:tailEnd type="none" w="med" len="med"/>
            </a:ln>
          </p:spPr>
        </p:cxnSp>
        <p:cxnSp>
          <p:nvCxnSpPr>
            <p:cNvPr id="106" name="Straight Connector 106"/>
            <p:cNvCxnSpPr/>
            <p:nvPr/>
          </p:nvCxnSpPr>
          <p:spPr>
            <a:xfrm>
              <a:off x="4320" y="4305"/>
              <a:ext cx="1305" cy="1140"/>
            </a:xfrm>
            <a:prstGeom prst="line">
              <a:avLst/>
            </a:prstGeom>
            <a:ln w="9525" cap="flat" cmpd="sng">
              <a:solidFill>
                <a:schemeClr val="bg1"/>
              </a:solidFill>
              <a:prstDash val="solid"/>
              <a:headEnd type="none" w="med" len="med"/>
              <a:tailEnd type="none" w="med" len="med"/>
            </a:ln>
          </p:spPr>
        </p:cxnSp>
        <p:cxnSp>
          <p:nvCxnSpPr>
            <p:cNvPr id="107" name="Straight Connector 107"/>
            <p:cNvCxnSpPr/>
            <p:nvPr/>
          </p:nvCxnSpPr>
          <p:spPr>
            <a:xfrm>
              <a:off x="4335" y="4110"/>
              <a:ext cx="2925" cy="930"/>
            </a:xfrm>
            <a:prstGeom prst="line">
              <a:avLst/>
            </a:prstGeom>
            <a:ln w="9525" cap="flat" cmpd="sng">
              <a:solidFill>
                <a:schemeClr val="bg1"/>
              </a:solidFill>
              <a:prstDash val="soli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4925" y="-78105"/>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182246"/>
            <a:ext cx="11109325" cy="6363969"/>
            <a:chOff x="2136000" y="250427"/>
            <a:chExt cx="7920584" cy="3184358"/>
          </a:xfrm>
        </p:grpSpPr>
        <p:sp>
          <p:nvSpPr>
            <p:cNvPr id="4" name="文本框 3"/>
            <p:cNvSpPr txBox="1"/>
            <p:nvPr/>
          </p:nvSpPr>
          <p:spPr>
            <a:xfrm>
              <a:off x="2157731" y="250427"/>
              <a:ext cx="7898853" cy="384462"/>
            </a:xfrm>
            <a:prstGeom prst="rect">
              <a:avLst/>
            </a:prstGeom>
            <a:noFill/>
          </p:spPr>
          <p:txBody>
            <a:bodyPr wrap="square" rtlCol="0">
              <a:spAutoFit/>
            </a:bodyPr>
            <a:lstStyle/>
            <a:p>
              <a:pPr algn="dist"/>
              <a:r>
                <a:rPr lang="en-US" altLang="zh-CN"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2.3 </a:t>
              </a:r>
              <a:r>
                <a:rPr lang="zh-CN" alt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Design and Implementation Constraints</a:t>
              </a:r>
              <a:endParaRPr lang="zh-CN" alt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755650" y="1915795"/>
            <a:ext cx="10858500" cy="1938020"/>
          </a:xfrm>
          <a:prstGeom prst="rect">
            <a:avLst/>
          </a:prstGeom>
          <a:noFill/>
        </p:spPr>
        <p:txBody>
          <a:bodyPr wrap="square" rtlCol="0">
            <a:spAutoFit/>
          </a:bodyPr>
          <a:p>
            <a:r>
              <a:rPr lang="en-US" sz="2000">
                <a:solidFill>
                  <a:schemeClr val="bg1"/>
                </a:solidFill>
              </a:rPr>
              <a:t>1. The global schema, fragmentation schema, and allocation schema.</a:t>
            </a:r>
            <a:endParaRPr lang="en-US" sz="2000">
              <a:solidFill>
                <a:schemeClr val="bg1"/>
              </a:solidFill>
            </a:endParaRPr>
          </a:p>
          <a:p>
            <a:r>
              <a:rPr lang="en-US" sz="2000">
                <a:solidFill>
                  <a:schemeClr val="bg1"/>
                </a:solidFill>
              </a:rPr>
              <a:t>2. SQL commands for above queries/applications</a:t>
            </a:r>
            <a:endParaRPr lang="en-US" sz="2000">
              <a:solidFill>
                <a:schemeClr val="bg1"/>
              </a:solidFill>
            </a:endParaRPr>
          </a:p>
          <a:p>
            <a:r>
              <a:rPr lang="en-US" sz="2000">
                <a:solidFill>
                  <a:schemeClr val="bg1"/>
                </a:solidFill>
              </a:rPr>
              <a:t>3. How the approval for company’s account and applicant’s account will be generated. 	Assuming these are global queries. Explain how various fragments will be 	combined to do so.</a:t>
            </a:r>
            <a:endParaRPr lang="en-US" sz="2000">
              <a:solidFill>
                <a:schemeClr val="bg1"/>
              </a:solidFill>
            </a:endParaRPr>
          </a:p>
          <a:p>
            <a:r>
              <a:rPr lang="en-US" sz="2000">
                <a:solidFill>
                  <a:schemeClr val="bg1"/>
                </a:solidFill>
              </a:rPr>
              <a:t>4. Implement the database at least using a centralized database management system. </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4925" y="-78105"/>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182246"/>
            <a:ext cx="11172191" cy="6363969"/>
            <a:chOff x="2136000" y="250427"/>
            <a:chExt cx="7965405" cy="3184358"/>
          </a:xfrm>
        </p:grpSpPr>
        <p:sp>
          <p:nvSpPr>
            <p:cNvPr id="4" name="文本框 3"/>
            <p:cNvSpPr txBox="1"/>
            <p:nvPr/>
          </p:nvSpPr>
          <p:spPr>
            <a:xfrm>
              <a:off x="2136453" y="250427"/>
              <a:ext cx="7964952" cy="384462"/>
            </a:xfrm>
            <a:prstGeom prst="rect">
              <a:avLst/>
            </a:prstGeom>
            <a:noFill/>
          </p:spPr>
          <p:txBody>
            <a:bodyPr wrap="square" rtlCol="0">
              <a:spAutoFit/>
            </a:bodyPr>
            <a:lstStyle/>
            <a:p>
              <a:pPr algn="dist"/>
              <a:r>
                <a:rPr lang="en-US" sz="4400" b="1">
                  <a:solidFill>
                    <a:schemeClr val="accent1"/>
                  </a:solidFill>
                  <a:effectLst>
                    <a:outerShdw blurRad="38100" dist="25400" dir="5400000" algn="ctr" rotWithShape="0">
                      <a:srgbClr val="6E747A">
                        <a:alpha val="43000"/>
                      </a:srgbClr>
                    </a:outerShdw>
                  </a:effectLst>
                  <a:sym typeface="+mn-ea"/>
                </a:rPr>
                <a:t>2.4 Assumptions and Dependencies</a:t>
              </a:r>
              <a:endParaRPr lang="en-US" altLang="zh-CN"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50265" y="1972310"/>
            <a:ext cx="10858500" cy="1630045"/>
          </a:xfrm>
          <a:prstGeom prst="rect">
            <a:avLst/>
          </a:prstGeom>
          <a:noFill/>
        </p:spPr>
        <p:txBody>
          <a:bodyPr wrap="square" rtlCol="0">
            <a:spAutoFit/>
          </a:bodyPr>
          <a:p>
            <a:r>
              <a:rPr lang="en-US" sz="2000">
                <a:solidFill>
                  <a:schemeClr val="bg1"/>
                </a:solidFill>
              </a:rPr>
              <a:t>Let us assume that this is a onmanagement system and it is used in the following application:</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Registering new accounts and providing a friendly graphical user interface.</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Authetication of accounts with less privilegdes.</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Calculating the applicant’s grades.</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email">
            <a:extLst>
              <a:ext uri="{BEBA8EAE-BF5A-486C-A8C5-ECC9F3942E4B}">
                <a14:imgProps xmlns:a14="http://schemas.microsoft.com/office/drawing/2010/main">
                  <a14:imgLayer r:embed="rId2">
                    <a14:imgEffect>
                      <a14:colorTemperature colorTemp="4700"/>
                    </a14:imgEffect>
                  </a14:imgLayer>
                </a14:imgProps>
              </a:ext>
            </a:extLst>
          </a:blip>
          <a:srcRect/>
          <a:stretch>
            <a:fillRect/>
          </a:stretch>
        </p:blipFill>
        <p:spPr>
          <a:xfrm flipH="1">
            <a:off x="-2" y="1"/>
            <a:ext cx="12192002" cy="6858000"/>
          </a:xfrm>
          <a:prstGeom prst="rect">
            <a:avLst/>
          </a:prstGeom>
        </p:spPr>
      </p:pic>
      <p:sp>
        <p:nvSpPr>
          <p:cNvPr id="9" name="矩形 8"/>
          <p:cNvSpPr/>
          <p:nvPr/>
        </p:nvSpPr>
        <p:spPr>
          <a:xfrm>
            <a:off x="0" y="0"/>
            <a:ext cx="3629704"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6" name="矩形 5"/>
          <p:cNvSpPr/>
          <p:nvPr/>
        </p:nvSpPr>
        <p:spPr>
          <a:xfrm flipH="1">
            <a:off x="3619500" y="0"/>
            <a:ext cx="8572500" cy="6858000"/>
          </a:xfrm>
          <a:prstGeom prst="rect">
            <a:avLst/>
          </a:prstGeom>
          <a:gradFill>
            <a:gsLst>
              <a:gs pos="90000">
                <a:schemeClr val="accent2">
                  <a:lumMod val="75000"/>
                </a:schemeClr>
              </a:gs>
              <a:gs pos="0">
                <a:schemeClr val="accent2">
                  <a:lumMod val="7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23" name="组合 22"/>
          <p:cNvGrpSpPr/>
          <p:nvPr/>
        </p:nvGrpSpPr>
        <p:grpSpPr>
          <a:xfrm>
            <a:off x="629557" y="1937704"/>
            <a:ext cx="6762750" cy="2589307"/>
            <a:chOff x="629557" y="1937704"/>
            <a:chExt cx="6762750" cy="2589307"/>
          </a:xfrm>
        </p:grpSpPr>
        <p:sp>
          <p:nvSpPr>
            <p:cNvPr id="24" name="矩形 23"/>
            <p:cNvSpPr/>
            <p:nvPr/>
          </p:nvSpPr>
          <p:spPr>
            <a:xfrm>
              <a:off x="629557" y="1937704"/>
              <a:ext cx="3104243" cy="2037289"/>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115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03</a:t>
              </a:r>
              <a:endParaRPr kumimoji="0" lang="zh-CN" altLang="en-US" sz="115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25" name="组合 24"/>
            <p:cNvGrpSpPr/>
            <p:nvPr/>
          </p:nvGrpSpPr>
          <p:grpSpPr>
            <a:xfrm>
              <a:off x="725606" y="4419011"/>
              <a:ext cx="3708000" cy="108000"/>
              <a:chOff x="623838" y="4446011"/>
              <a:chExt cx="3708000" cy="108000"/>
            </a:xfrm>
          </p:grpSpPr>
          <p:cxnSp>
            <p:nvCxnSpPr>
              <p:cNvPr id="27" name="直接连接符 26"/>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8" name="椭圆 27"/>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sp>
          <p:nvSpPr>
            <p:cNvPr id="26" name="矩形 25"/>
            <p:cNvSpPr/>
            <p:nvPr/>
          </p:nvSpPr>
          <p:spPr>
            <a:xfrm>
              <a:off x="629557" y="3361374"/>
              <a:ext cx="6762750" cy="977265"/>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lang="en-US" altLang="zh-CN" sz="4800" b="1" spc="131"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SYSTEM FEATURES</a:t>
              </a:r>
              <a:endParaRPr kumimoji="0" lang="en-US" altLang="zh-CN" sz="4800"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4425877" y="2158982"/>
            <a:ext cx="3340246" cy="3874686"/>
            <a:chOff x="4425877" y="2158982"/>
            <a:chExt cx="3340246" cy="3874686"/>
          </a:xfrm>
        </p:grpSpPr>
        <p:sp>
          <p:nvSpPr>
            <p:cNvPr id="21" name="六边形 20"/>
            <p:cNvSpPr/>
            <p:nvPr/>
          </p:nvSpPr>
          <p:spPr>
            <a:xfrm rot="5400000">
              <a:off x="4158657" y="2426202"/>
              <a:ext cx="3874686" cy="3340246"/>
            </a:xfrm>
            <a:prstGeom prst="hexagon">
              <a:avLst/>
            </a:prstGeom>
            <a:solidFill>
              <a:schemeClr val="tx1">
                <a:alpha val="30000"/>
              </a:schemeClr>
            </a:solidFill>
            <a:ln w="25400">
              <a:solidFill>
                <a:srgbClr val="FABE00">
                  <a:alpha val="5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25" name="矩形 24"/>
            <p:cNvSpPr/>
            <p:nvPr/>
          </p:nvSpPr>
          <p:spPr>
            <a:xfrm>
              <a:off x="5200443" y="4350934"/>
              <a:ext cx="1791114" cy="1198880"/>
            </a:xfrm>
            <a:prstGeom prst="rect">
              <a:avLst/>
            </a:prstGeom>
          </p:spPr>
          <p:txBody>
            <a:bodyPr wrap="square">
              <a:spAutoFit/>
            </a:bodyPr>
            <a:lstStyle/>
            <a:p>
              <a:pPr algn="ctr"/>
              <a:r>
                <a:rPr lang="en-US" altLang="zh-CN" sz="2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3.2 </a:t>
              </a:r>
              <a:r>
                <a:rPr lang="zh-CN" altLang="en-US" sz="2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Stimulus/Response</a:t>
              </a:r>
              <a:endParaRPr lang="zh-CN" altLang="en-US" sz="2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grpSp>
          <p:nvGrpSpPr>
            <p:cNvPr id="36" name="组合 35"/>
            <p:cNvGrpSpPr>
              <a:grpSpLocks noChangeAspect="1"/>
            </p:cNvGrpSpPr>
            <p:nvPr/>
          </p:nvGrpSpPr>
          <p:grpSpPr>
            <a:xfrm>
              <a:off x="5376000" y="2798974"/>
              <a:ext cx="1440000" cy="1440000"/>
              <a:chOff x="4172250" y="965250"/>
              <a:chExt cx="607500" cy="607500"/>
            </a:xfrm>
          </p:grpSpPr>
          <p:sp>
            <p:nvSpPr>
              <p:cNvPr id="37" name="任意多边形: 形状 36"/>
              <p:cNvSpPr/>
              <p:nvPr/>
            </p:nvSpPr>
            <p:spPr>
              <a:xfrm>
                <a:off x="4172250" y="1010250"/>
                <a:ext cx="562500" cy="562500"/>
              </a:xfrm>
              <a:custGeom>
                <a:avLst/>
                <a:gdLst>
                  <a:gd name="connsiteX0" fmla="*/ 483750 w 562500"/>
                  <a:gd name="connsiteY0" fmla="*/ 318600 h 562500"/>
                  <a:gd name="connsiteX1" fmla="*/ 483750 w 562500"/>
                  <a:gd name="connsiteY1" fmla="*/ 438750 h 562500"/>
                  <a:gd name="connsiteX2" fmla="*/ 438750 w 562500"/>
                  <a:gd name="connsiteY2" fmla="*/ 483750 h 562500"/>
                  <a:gd name="connsiteX3" fmla="*/ 123750 w 562500"/>
                  <a:gd name="connsiteY3" fmla="*/ 483750 h 562500"/>
                  <a:gd name="connsiteX4" fmla="*/ 78750 w 562500"/>
                  <a:gd name="connsiteY4" fmla="*/ 438750 h 562500"/>
                  <a:gd name="connsiteX5" fmla="*/ 78750 w 562500"/>
                  <a:gd name="connsiteY5" fmla="*/ 123750 h 562500"/>
                  <a:gd name="connsiteX6" fmla="*/ 123750 w 562500"/>
                  <a:gd name="connsiteY6" fmla="*/ 78750 h 562500"/>
                  <a:gd name="connsiteX7" fmla="*/ 243900 w 562500"/>
                  <a:gd name="connsiteY7" fmla="*/ 78750 h 5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00" h="562500">
                    <a:moveTo>
                      <a:pt x="483750" y="318600"/>
                    </a:moveTo>
                    <a:lnTo>
                      <a:pt x="483750" y="438750"/>
                    </a:lnTo>
                    <a:cubicBezTo>
                      <a:pt x="483750" y="463603"/>
                      <a:pt x="463603" y="483750"/>
                      <a:pt x="438750" y="483750"/>
                    </a:cubicBezTo>
                    <a:lnTo>
                      <a:pt x="123750" y="483750"/>
                    </a:lnTo>
                    <a:cubicBezTo>
                      <a:pt x="98897" y="483750"/>
                      <a:pt x="78750" y="463603"/>
                      <a:pt x="78750" y="438750"/>
                    </a:cubicBezTo>
                    <a:lnTo>
                      <a:pt x="78750" y="123750"/>
                    </a:lnTo>
                    <a:cubicBezTo>
                      <a:pt x="78750" y="98897"/>
                      <a:pt x="98897" y="78750"/>
                      <a:pt x="123750" y="78750"/>
                    </a:cubicBezTo>
                    <a:lnTo>
                      <a:pt x="243900" y="78750"/>
                    </a:lnTo>
                  </a:path>
                </a:pathLst>
              </a:custGeom>
              <a:noFill/>
              <a:ln w="444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38" name="任意多边形: 形状 37"/>
              <p:cNvSpPr/>
              <p:nvPr/>
            </p:nvSpPr>
            <p:spPr>
              <a:xfrm>
                <a:off x="4307250" y="965250"/>
                <a:ext cx="472500" cy="472500"/>
              </a:xfrm>
              <a:custGeom>
                <a:avLst/>
                <a:gdLst>
                  <a:gd name="connsiteX0" fmla="*/ 303750 w 472500"/>
                  <a:gd name="connsiteY0" fmla="*/ 78750 h 472500"/>
                  <a:gd name="connsiteX1" fmla="*/ 393750 w 472500"/>
                  <a:gd name="connsiteY1" fmla="*/ 168750 h 472500"/>
                  <a:gd name="connsiteX2" fmla="*/ 168750 w 472500"/>
                  <a:gd name="connsiteY2" fmla="*/ 393750 h 472500"/>
                  <a:gd name="connsiteX3" fmla="*/ 78750 w 472500"/>
                  <a:gd name="connsiteY3" fmla="*/ 393750 h 472500"/>
                  <a:gd name="connsiteX4" fmla="*/ 78750 w 472500"/>
                  <a:gd name="connsiteY4" fmla="*/ 303750 h 472500"/>
                  <a:gd name="connsiteX5" fmla="*/ 303750 w 472500"/>
                  <a:gd name="connsiteY5" fmla="*/ 78750 h 4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500" h="472500">
                    <a:moveTo>
                      <a:pt x="303750" y="78750"/>
                    </a:moveTo>
                    <a:lnTo>
                      <a:pt x="393750" y="168750"/>
                    </a:lnTo>
                    <a:lnTo>
                      <a:pt x="168750" y="393750"/>
                    </a:lnTo>
                    <a:lnTo>
                      <a:pt x="78750" y="393750"/>
                    </a:lnTo>
                    <a:lnTo>
                      <a:pt x="78750" y="303750"/>
                    </a:lnTo>
                    <a:lnTo>
                      <a:pt x="303750" y="78750"/>
                    </a:lnTo>
                    <a:close/>
                  </a:path>
                </a:pathLst>
              </a:custGeom>
              <a:noFill/>
              <a:ln w="444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grpSp>
        <p:nvGrpSpPr>
          <p:cNvPr id="48" name="组合 47"/>
          <p:cNvGrpSpPr/>
          <p:nvPr/>
        </p:nvGrpSpPr>
        <p:grpSpPr>
          <a:xfrm>
            <a:off x="8528193" y="2740811"/>
            <a:ext cx="2337092" cy="2711028"/>
            <a:chOff x="8528193" y="2740811"/>
            <a:chExt cx="2337092" cy="2711028"/>
          </a:xfrm>
        </p:grpSpPr>
        <p:sp>
          <p:nvSpPr>
            <p:cNvPr id="22" name="六边形 21"/>
            <p:cNvSpPr/>
            <p:nvPr/>
          </p:nvSpPr>
          <p:spPr>
            <a:xfrm rot="5400000">
              <a:off x="8341225" y="2927779"/>
              <a:ext cx="2711028" cy="2337092"/>
            </a:xfrm>
            <a:prstGeom prst="hexagon">
              <a:avLst/>
            </a:prstGeom>
            <a:solidFill>
              <a:schemeClr val="tx1">
                <a:alpha val="30000"/>
              </a:schemeClr>
            </a:solidFill>
            <a:ln w="25400">
              <a:solidFill>
                <a:srgbClr val="FABE00">
                  <a:alpha val="5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29" name="矩形 28"/>
            <p:cNvSpPr/>
            <p:nvPr/>
          </p:nvSpPr>
          <p:spPr>
            <a:xfrm>
              <a:off x="8801182" y="4011773"/>
              <a:ext cx="1791114" cy="1014730"/>
            </a:xfrm>
            <a:prstGeom prst="rect">
              <a:avLst/>
            </a:prstGeom>
          </p:spPr>
          <p:txBody>
            <a:bodyPr wrap="square">
              <a:spAutoFit/>
            </a:bodyPr>
            <a:lstStyle/>
            <a:p>
              <a:pPr algn="ctr"/>
              <a:r>
                <a:rPr lang="en-US" altLang="zh-CN"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3.3. </a:t>
              </a:r>
              <a:r>
                <a:rPr lang="zh-CN" altLang="en-US"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Functional Requirements</a:t>
              </a:r>
              <a:endParaRPr lang="zh-CN" altLang="en-US"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grpSp>
          <p:nvGrpSpPr>
            <p:cNvPr id="39" name="组合 38"/>
            <p:cNvGrpSpPr>
              <a:grpSpLocks noChangeAspect="1"/>
            </p:cNvGrpSpPr>
            <p:nvPr/>
          </p:nvGrpSpPr>
          <p:grpSpPr>
            <a:xfrm>
              <a:off x="9283700" y="3143131"/>
              <a:ext cx="826078" cy="826078"/>
              <a:chOff x="7412250" y="2045250"/>
              <a:chExt cx="607500" cy="607500"/>
            </a:xfrm>
          </p:grpSpPr>
          <p:sp>
            <p:nvSpPr>
              <p:cNvPr id="40" name="任意多边形: 形状 39"/>
              <p:cNvSpPr/>
              <p:nvPr/>
            </p:nvSpPr>
            <p:spPr>
              <a:xfrm>
                <a:off x="7412250" y="2045250"/>
                <a:ext cx="607500" cy="607500"/>
              </a:xfrm>
              <a:custGeom>
                <a:avLst/>
                <a:gdLst>
                  <a:gd name="connsiteX0" fmla="*/ 416250 w 607500"/>
                  <a:gd name="connsiteY0" fmla="*/ 78750 h 607500"/>
                  <a:gd name="connsiteX1" fmla="*/ 528750 w 607500"/>
                  <a:gd name="connsiteY1" fmla="*/ 191250 h 607500"/>
                  <a:gd name="connsiteX2" fmla="*/ 528750 w 607500"/>
                  <a:gd name="connsiteY2" fmla="*/ 416250 h 607500"/>
                  <a:gd name="connsiteX3" fmla="*/ 416250 w 607500"/>
                  <a:gd name="connsiteY3" fmla="*/ 528750 h 607500"/>
                  <a:gd name="connsiteX4" fmla="*/ 191250 w 607500"/>
                  <a:gd name="connsiteY4" fmla="*/ 528750 h 607500"/>
                  <a:gd name="connsiteX5" fmla="*/ 78750 w 607500"/>
                  <a:gd name="connsiteY5" fmla="*/ 416250 h 607500"/>
                  <a:gd name="connsiteX6" fmla="*/ 78750 w 607500"/>
                  <a:gd name="connsiteY6" fmla="*/ 191250 h 607500"/>
                  <a:gd name="connsiteX7" fmla="*/ 191250 w 607500"/>
                  <a:gd name="connsiteY7" fmla="*/ 78750 h 60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500" h="607500">
                    <a:moveTo>
                      <a:pt x="416250" y="78750"/>
                    </a:moveTo>
                    <a:cubicBezTo>
                      <a:pt x="478382" y="78750"/>
                      <a:pt x="528750" y="129118"/>
                      <a:pt x="528750" y="191250"/>
                    </a:cubicBezTo>
                    <a:lnTo>
                      <a:pt x="528750" y="416250"/>
                    </a:lnTo>
                    <a:cubicBezTo>
                      <a:pt x="528750" y="478382"/>
                      <a:pt x="478382" y="528750"/>
                      <a:pt x="416250" y="528750"/>
                    </a:cubicBezTo>
                    <a:lnTo>
                      <a:pt x="191250" y="528750"/>
                    </a:lnTo>
                    <a:cubicBezTo>
                      <a:pt x="129118" y="528750"/>
                      <a:pt x="78750" y="478382"/>
                      <a:pt x="78750" y="416250"/>
                    </a:cubicBezTo>
                    <a:lnTo>
                      <a:pt x="78750" y="191250"/>
                    </a:lnTo>
                    <a:cubicBezTo>
                      <a:pt x="78750" y="129118"/>
                      <a:pt x="129118" y="78750"/>
                      <a:pt x="191250" y="78750"/>
                    </a:cubicBezTo>
                    <a:close/>
                  </a:path>
                </a:pathLst>
              </a:custGeom>
              <a:noFill/>
              <a:ln w="3810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41" name="任意多边形: 形状 40"/>
              <p:cNvSpPr/>
              <p:nvPr/>
            </p:nvSpPr>
            <p:spPr>
              <a:xfrm>
                <a:off x="7548211" y="2179277"/>
                <a:ext cx="337500" cy="337500"/>
              </a:xfrm>
              <a:custGeom>
                <a:avLst/>
                <a:gdLst>
                  <a:gd name="connsiteX0" fmla="*/ 257789 w 337500"/>
                  <a:gd name="connsiteY0" fmla="*/ 155549 h 337500"/>
                  <a:gd name="connsiteX1" fmla="*/ 181964 w 337500"/>
                  <a:gd name="connsiteY1" fmla="*/ 257777 h 337500"/>
                  <a:gd name="connsiteX2" fmla="*/ 79736 w 337500"/>
                  <a:gd name="connsiteY2" fmla="*/ 181952 h 337500"/>
                  <a:gd name="connsiteX3" fmla="*/ 155561 w 337500"/>
                  <a:gd name="connsiteY3" fmla="*/ 79723 h 337500"/>
                  <a:gd name="connsiteX4" fmla="*/ 181964 w 337500"/>
                  <a:gd name="connsiteY4" fmla="*/ 79723 h 337500"/>
                  <a:gd name="connsiteX5" fmla="*/ 257789 w 337500"/>
                  <a:gd name="connsiteY5" fmla="*/ 155549 h 3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500" h="337500">
                    <a:moveTo>
                      <a:pt x="257789" y="155549"/>
                    </a:moveTo>
                    <a:cubicBezTo>
                      <a:pt x="265080" y="204716"/>
                      <a:pt x="231132" y="250486"/>
                      <a:pt x="181964" y="257777"/>
                    </a:cubicBezTo>
                    <a:cubicBezTo>
                      <a:pt x="132796" y="265068"/>
                      <a:pt x="87027" y="231120"/>
                      <a:pt x="79736" y="181952"/>
                    </a:cubicBezTo>
                    <a:cubicBezTo>
                      <a:pt x="72445" y="132784"/>
                      <a:pt x="106393" y="87014"/>
                      <a:pt x="155561" y="79723"/>
                    </a:cubicBezTo>
                    <a:cubicBezTo>
                      <a:pt x="164314" y="78426"/>
                      <a:pt x="173210" y="78426"/>
                      <a:pt x="181964" y="79723"/>
                    </a:cubicBezTo>
                    <a:cubicBezTo>
                      <a:pt x="221181" y="85539"/>
                      <a:pt x="251973" y="116332"/>
                      <a:pt x="257789" y="155549"/>
                    </a:cubicBezTo>
                    <a:close/>
                  </a:path>
                </a:pathLst>
              </a:custGeom>
              <a:noFill/>
              <a:ln w="3810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42" name="任意多边形: 形状 41"/>
              <p:cNvSpPr/>
              <p:nvPr/>
            </p:nvSpPr>
            <p:spPr>
              <a:xfrm>
                <a:off x="7761000" y="2146500"/>
                <a:ext cx="157500" cy="157500"/>
              </a:xfrm>
              <a:custGeom>
                <a:avLst/>
                <a:gdLst>
                  <a:gd name="connsiteX0" fmla="*/ 78750 w 157500"/>
                  <a:gd name="connsiteY0" fmla="*/ 78750 h 157500"/>
                  <a:gd name="connsiteX1" fmla="*/ 78750 w 157500"/>
                  <a:gd name="connsiteY1" fmla="*/ 78750 h 157500"/>
                </a:gdLst>
                <a:ahLst/>
                <a:cxnLst>
                  <a:cxn ang="0">
                    <a:pos x="connsiteX0" y="connsiteY0"/>
                  </a:cxn>
                  <a:cxn ang="0">
                    <a:pos x="connsiteX1" y="connsiteY1"/>
                  </a:cxn>
                </a:cxnLst>
                <a:rect l="l" t="t" r="r" b="b"/>
                <a:pathLst>
                  <a:path w="157500" h="157500">
                    <a:moveTo>
                      <a:pt x="78750" y="78750"/>
                    </a:moveTo>
                    <a:lnTo>
                      <a:pt x="78750" y="78750"/>
                    </a:lnTo>
                  </a:path>
                </a:pathLst>
              </a:custGeom>
              <a:ln w="3810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grpSp>
        <p:nvGrpSpPr>
          <p:cNvPr id="46" name="组合 45"/>
          <p:cNvGrpSpPr/>
          <p:nvPr/>
        </p:nvGrpSpPr>
        <p:grpSpPr>
          <a:xfrm>
            <a:off x="1326715" y="2740811"/>
            <a:ext cx="2337092" cy="2711028"/>
            <a:chOff x="1326715" y="2740811"/>
            <a:chExt cx="2337092" cy="2711028"/>
          </a:xfrm>
        </p:grpSpPr>
        <p:sp>
          <p:nvSpPr>
            <p:cNvPr id="23" name="六边形 22"/>
            <p:cNvSpPr/>
            <p:nvPr/>
          </p:nvSpPr>
          <p:spPr>
            <a:xfrm rot="5400000">
              <a:off x="1139747" y="2927779"/>
              <a:ext cx="2711028" cy="2337092"/>
            </a:xfrm>
            <a:prstGeom prst="hexagon">
              <a:avLst/>
            </a:prstGeom>
            <a:solidFill>
              <a:schemeClr val="tx1">
                <a:alpha val="30000"/>
              </a:schemeClr>
            </a:solidFill>
            <a:ln w="25400">
              <a:solidFill>
                <a:srgbClr val="FABE00">
                  <a:alpha val="5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32" name="矩形 31"/>
            <p:cNvSpPr/>
            <p:nvPr/>
          </p:nvSpPr>
          <p:spPr>
            <a:xfrm>
              <a:off x="1599704" y="4011773"/>
              <a:ext cx="1791114" cy="1014730"/>
            </a:xfrm>
            <a:prstGeom prst="rect">
              <a:avLst/>
            </a:prstGeom>
          </p:spPr>
          <p:txBody>
            <a:bodyPr wrap="square">
              <a:spAutoFit/>
            </a:bodyPr>
            <a:lstStyle/>
            <a:p>
              <a:pPr algn="ctr"/>
              <a:r>
                <a:rPr lang="en-US" altLang="zh-CN"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3.1 </a:t>
              </a:r>
              <a:r>
                <a:rPr lang="zh-CN" altLang="en-US"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Description and Priority</a:t>
              </a:r>
              <a:endParaRPr lang="zh-CN" altLang="en-US"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grpSp>
          <p:nvGrpSpPr>
            <p:cNvPr id="43" name="组合 42"/>
            <p:cNvGrpSpPr>
              <a:grpSpLocks noChangeAspect="1"/>
            </p:cNvGrpSpPr>
            <p:nvPr/>
          </p:nvGrpSpPr>
          <p:grpSpPr>
            <a:xfrm>
              <a:off x="2112818" y="3143131"/>
              <a:ext cx="764886" cy="826078"/>
              <a:chOff x="2034750" y="5285250"/>
              <a:chExt cx="562500" cy="607500"/>
            </a:xfrm>
          </p:grpSpPr>
          <p:sp>
            <p:nvSpPr>
              <p:cNvPr id="44" name="任意多边形: 形状 43"/>
              <p:cNvSpPr/>
              <p:nvPr/>
            </p:nvSpPr>
            <p:spPr>
              <a:xfrm>
                <a:off x="2034750" y="5285250"/>
                <a:ext cx="562500" cy="607500"/>
              </a:xfrm>
              <a:custGeom>
                <a:avLst/>
                <a:gdLst>
                  <a:gd name="connsiteX0" fmla="*/ 78750 w 562500"/>
                  <a:gd name="connsiteY0" fmla="*/ 236250 h 607500"/>
                  <a:gd name="connsiteX1" fmla="*/ 281250 w 562500"/>
                  <a:gd name="connsiteY1" fmla="*/ 78750 h 607500"/>
                  <a:gd name="connsiteX2" fmla="*/ 483750 w 562500"/>
                  <a:gd name="connsiteY2" fmla="*/ 236250 h 607500"/>
                  <a:gd name="connsiteX3" fmla="*/ 483750 w 562500"/>
                  <a:gd name="connsiteY3" fmla="*/ 483750 h 607500"/>
                  <a:gd name="connsiteX4" fmla="*/ 438750 w 562500"/>
                  <a:gd name="connsiteY4" fmla="*/ 528750 h 607500"/>
                  <a:gd name="connsiteX5" fmla="*/ 123750 w 562500"/>
                  <a:gd name="connsiteY5" fmla="*/ 528750 h 607500"/>
                  <a:gd name="connsiteX6" fmla="*/ 78750 w 562500"/>
                  <a:gd name="connsiteY6" fmla="*/ 483750 h 60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2500" h="607500">
                    <a:moveTo>
                      <a:pt x="78750" y="236250"/>
                    </a:moveTo>
                    <a:lnTo>
                      <a:pt x="281250" y="78750"/>
                    </a:lnTo>
                    <a:lnTo>
                      <a:pt x="483750" y="236250"/>
                    </a:lnTo>
                    <a:lnTo>
                      <a:pt x="483750" y="483750"/>
                    </a:lnTo>
                    <a:cubicBezTo>
                      <a:pt x="483750" y="508603"/>
                      <a:pt x="463603" y="528750"/>
                      <a:pt x="438750" y="528750"/>
                    </a:cubicBezTo>
                    <a:lnTo>
                      <a:pt x="123750" y="528750"/>
                    </a:lnTo>
                    <a:cubicBezTo>
                      <a:pt x="98897" y="528750"/>
                      <a:pt x="78750" y="508603"/>
                      <a:pt x="78750" y="483750"/>
                    </a:cubicBezTo>
                    <a:close/>
                  </a:path>
                </a:pathLst>
              </a:custGeom>
              <a:noFill/>
              <a:ln w="3810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45" name="任意多边形: 形状 44"/>
              <p:cNvSpPr/>
              <p:nvPr/>
            </p:nvSpPr>
            <p:spPr>
              <a:xfrm>
                <a:off x="2169750" y="5510250"/>
                <a:ext cx="292500" cy="382500"/>
              </a:xfrm>
              <a:custGeom>
                <a:avLst/>
                <a:gdLst>
                  <a:gd name="connsiteX0" fmla="*/ 78750 w 292500"/>
                  <a:gd name="connsiteY0" fmla="*/ 303750 h 382500"/>
                  <a:gd name="connsiteX1" fmla="*/ 78750 w 292500"/>
                  <a:gd name="connsiteY1" fmla="*/ 78750 h 382500"/>
                  <a:gd name="connsiteX2" fmla="*/ 213750 w 292500"/>
                  <a:gd name="connsiteY2" fmla="*/ 78750 h 382500"/>
                  <a:gd name="connsiteX3" fmla="*/ 213750 w 292500"/>
                  <a:gd name="connsiteY3" fmla="*/ 303750 h 382500"/>
                </a:gdLst>
                <a:ahLst/>
                <a:cxnLst>
                  <a:cxn ang="0">
                    <a:pos x="connsiteX0" y="connsiteY0"/>
                  </a:cxn>
                  <a:cxn ang="0">
                    <a:pos x="connsiteX1" y="connsiteY1"/>
                  </a:cxn>
                  <a:cxn ang="0">
                    <a:pos x="connsiteX2" y="connsiteY2"/>
                  </a:cxn>
                  <a:cxn ang="0">
                    <a:pos x="connsiteX3" y="connsiteY3"/>
                  </a:cxn>
                </a:cxnLst>
                <a:rect l="l" t="t" r="r" b="b"/>
                <a:pathLst>
                  <a:path w="292500" h="382500">
                    <a:moveTo>
                      <a:pt x="78750" y="303750"/>
                    </a:moveTo>
                    <a:lnTo>
                      <a:pt x="78750" y="78750"/>
                    </a:lnTo>
                    <a:lnTo>
                      <a:pt x="213750" y="78750"/>
                    </a:lnTo>
                    <a:lnTo>
                      <a:pt x="213750" y="303750"/>
                    </a:lnTo>
                  </a:path>
                </a:pathLst>
              </a:custGeom>
              <a:noFill/>
              <a:ln w="3810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grpSp>
        <p:nvGrpSpPr>
          <p:cNvPr id="49" name="组合 48"/>
          <p:cNvGrpSpPr/>
          <p:nvPr/>
        </p:nvGrpSpPr>
        <p:grpSpPr>
          <a:xfrm>
            <a:off x="2786920" y="485775"/>
            <a:ext cx="6618160" cy="953828"/>
            <a:chOff x="2786920" y="485775"/>
            <a:chExt cx="6618160" cy="953828"/>
          </a:xfrm>
        </p:grpSpPr>
        <p:sp>
          <p:nvSpPr>
            <p:cNvPr id="50" name="矩形 49"/>
            <p:cNvSpPr/>
            <p:nvPr/>
          </p:nvSpPr>
          <p:spPr>
            <a:xfrm>
              <a:off x="4856920" y="1132898"/>
              <a:ext cx="2478160" cy="306705"/>
            </a:xfrm>
            <a:prstGeom prst="rect">
              <a:avLst/>
            </a:prstGeom>
            <a:noFill/>
          </p:spPr>
          <p:txBody>
            <a:bodyPr wrap="square">
              <a:spAutoFit/>
            </a:bodyPr>
            <a:lstStyle/>
            <a:p>
              <a:pPr algn="ctr"/>
              <a:r>
                <a:rPr lang="en-US" altLang="zh-CN" sz="1400">
                  <a:solidFill>
                    <a:schemeClr val="bg1"/>
                  </a:solidFill>
                  <a:latin typeface="Arial" panose="02080604020202020204" pitchFamily="34" charset="0"/>
                  <a:ea typeface="Arial" panose="02080604020202020204" pitchFamily="34" charset="0"/>
                  <a:sym typeface="Arial" panose="02080604020202020204" pitchFamily="34" charset="0"/>
                </a:rPr>
                <a:t>FEATURES</a:t>
              </a:r>
              <a:endParaRPr lang="en-US" altLang="zh-CN" sz="1400">
                <a:solidFill>
                  <a:schemeClr val="bg1"/>
                </a:solidFill>
                <a:latin typeface="Arial" panose="02080604020202020204" pitchFamily="34" charset="0"/>
                <a:ea typeface="Arial" panose="02080604020202020204" pitchFamily="34" charset="0"/>
                <a:sym typeface="Arial" panose="02080604020202020204" pitchFamily="34" charset="0"/>
              </a:endParaRPr>
            </a:p>
          </p:txBody>
        </p:sp>
        <p:sp>
          <p:nvSpPr>
            <p:cNvPr id="51" name="矩形 50"/>
            <p:cNvSpPr/>
            <p:nvPr/>
          </p:nvSpPr>
          <p:spPr>
            <a:xfrm>
              <a:off x="4856399" y="485775"/>
              <a:ext cx="2479204" cy="583565"/>
            </a:xfrm>
            <a:prstGeom prst="rect">
              <a:avLst/>
            </a:prstGeom>
          </p:spPr>
          <p:txBody>
            <a:bodyPr wrap="square">
              <a:spAutoFit/>
            </a:bodyPr>
            <a:lstStyle/>
            <a:p>
              <a:pPr algn="ctr" fontAlgn="base">
                <a:spcBef>
                  <a:spcPct val="0"/>
                </a:spcBef>
                <a:spcAft>
                  <a:spcPct val="0"/>
                </a:spcAft>
                <a:defRPr/>
              </a:pPr>
              <a:r>
                <a:rPr lang="en-US" altLang="zh-CN" sz="3200" b="1" spc="300">
                  <a:solidFill>
                    <a:schemeClr val="accent1"/>
                  </a:solidFill>
                  <a:latin typeface="Arial" panose="02080604020202020204" pitchFamily="34" charset="0"/>
                  <a:ea typeface="Arial" panose="02080604020202020204" pitchFamily="34" charset="0"/>
                  <a:sym typeface="Arial" panose="02080604020202020204" pitchFamily="34" charset="0"/>
                </a:rPr>
                <a:t>SYSTEM</a:t>
              </a:r>
              <a:endParaRPr lang="en-US" altLang="zh-CN" sz="3200" b="1" spc="300">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grpSp>
          <p:nvGrpSpPr>
            <p:cNvPr id="52" name="组合 51"/>
            <p:cNvGrpSpPr/>
            <p:nvPr/>
          </p:nvGrpSpPr>
          <p:grpSpPr>
            <a:xfrm>
              <a:off x="7065080" y="742162"/>
              <a:ext cx="2340000" cy="537302"/>
              <a:chOff x="7065080" y="742162"/>
              <a:chExt cx="2340000" cy="537302"/>
            </a:xfrm>
          </p:grpSpPr>
          <p:grpSp>
            <p:nvGrpSpPr>
              <p:cNvPr id="60" name="组合 59"/>
              <p:cNvGrpSpPr/>
              <p:nvPr/>
            </p:nvGrpSpPr>
            <p:grpSpPr>
              <a:xfrm>
                <a:off x="7263080" y="742162"/>
                <a:ext cx="342000" cy="72000"/>
                <a:chOff x="7263080" y="742162"/>
                <a:chExt cx="342000" cy="72000"/>
              </a:xfrm>
            </p:grpSpPr>
            <p:cxnSp>
              <p:nvCxnSpPr>
                <p:cNvPr id="64" name="直接连接符 63"/>
                <p:cNvCxnSpPr/>
                <p:nvPr/>
              </p:nvCxnSpPr>
              <p:spPr>
                <a:xfrm>
                  <a:off x="733508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椭圆 64"/>
                <p:cNvSpPr>
                  <a:spLocks noChangeAspect="1"/>
                </p:cNvSpPr>
                <p:nvPr/>
              </p:nvSpPr>
              <p:spPr>
                <a:xfrm>
                  <a:off x="726308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61" name="直接连接符 60"/>
              <p:cNvCxnSpPr/>
              <p:nvPr/>
            </p:nvCxnSpPr>
            <p:spPr>
              <a:xfrm>
                <a:off x="706508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605080" y="778162"/>
                <a:ext cx="0" cy="501302"/>
              </a:xfrm>
              <a:prstGeom prst="lin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60508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2786920" y="742162"/>
              <a:ext cx="2340000" cy="537302"/>
              <a:chOff x="2786920" y="742162"/>
              <a:chExt cx="2340000" cy="537302"/>
            </a:xfrm>
          </p:grpSpPr>
          <p:grpSp>
            <p:nvGrpSpPr>
              <p:cNvPr id="54" name="组合 53"/>
              <p:cNvGrpSpPr/>
              <p:nvPr/>
            </p:nvGrpSpPr>
            <p:grpSpPr>
              <a:xfrm>
                <a:off x="4586920" y="742162"/>
                <a:ext cx="342000" cy="72000"/>
                <a:chOff x="4586920" y="742162"/>
                <a:chExt cx="342000" cy="72000"/>
              </a:xfrm>
            </p:grpSpPr>
            <p:cxnSp>
              <p:nvCxnSpPr>
                <p:cNvPr id="58" name="直接连接符 57"/>
                <p:cNvCxnSpPr/>
                <p:nvPr/>
              </p:nvCxnSpPr>
              <p:spPr>
                <a:xfrm flipH="1">
                  <a:off x="458692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椭圆 58"/>
                <p:cNvSpPr>
                  <a:spLocks noChangeAspect="1"/>
                </p:cNvSpPr>
                <p:nvPr/>
              </p:nvSpPr>
              <p:spPr>
                <a:xfrm flipH="1">
                  <a:off x="485692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55" name="直接连接符 54"/>
              <p:cNvCxnSpPr/>
              <p:nvPr/>
            </p:nvCxnSpPr>
            <p:spPr>
              <a:xfrm flipH="1">
                <a:off x="458692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586920" y="778162"/>
                <a:ext cx="0" cy="5013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278692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75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par>
                                <p:cTn id="15" presetID="53" presetClass="entr" presetSubtype="16" fill="hold" nodeType="withEffect">
                                  <p:stCondLst>
                                    <p:cond delay="75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par>
                                <p:cTn id="20" presetID="53" presetClass="entr" presetSubtype="16" fill="hold" nodeType="withEffect">
                                  <p:stCondLst>
                                    <p:cond delay="75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animEffect transition="in" filter="fade">
                                      <p:cBhvr>
                                        <p:cTn id="2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4925" y="-78105"/>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182246"/>
            <a:ext cx="11172191" cy="6363969"/>
            <a:chOff x="2136000" y="250427"/>
            <a:chExt cx="7965405" cy="3184358"/>
          </a:xfrm>
        </p:grpSpPr>
        <p:sp>
          <p:nvSpPr>
            <p:cNvPr id="4" name="文本框 3"/>
            <p:cNvSpPr txBox="1"/>
            <p:nvPr/>
          </p:nvSpPr>
          <p:spPr>
            <a:xfrm>
              <a:off x="2136453" y="250427"/>
              <a:ext cx="7964952" cy="384462"/>
            </a:xfrm>
            <a:prstGeom prst="rect">
              <a:avLst/>
            </a:prstGeom>
            <a:noFill/>
          </p:spPr>
          <p:txBody>
            <a:bodyPr wrap="square" rtlCol="0">
              <a:spAutoFit/>
            </a:bodyPr>
            <a:lstStyle/>
            <a:p>
              <a:pPr algn="ctr"/>
              <a:r>
                <a:rPr lang="en-US" altLang="zh-CN"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3.1 </a:t>
              </a:r>
              <a:r>
                <a:rPr lang="zh-CN" alt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Description and Priority</a:t>
              </a:r>
              <a:endParaRPr lang="en-US" altLang="zh-CN"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50265" y="1972310"/>
            <a:ext cx="10858500" cy="1630045"/>
          </a:xfrm>
          <a:prstGeom prst="rect">
            <a:avLst/>
          </a:prstGeom>
          <a:noFill/>
        </p:spPr>
        <p:txBody>
          <a:bodyPr wrap="square" rtlCol="0">
            <a:spAutoFit/>
          </a:bodyPr>
          <a:p>
            <a:r>
              <a:rPr lang="en-US" sz="2000">
                <a:solidFill>
                  <a:schemeClr val="bg1"/>
                </a:solidFill>
              </a:rPr>
              <a:t>This IQ Test System maintains information on the applicant’s details, and which company is registered under that applicant.Of course, this project has a high priority which is grades attained and time taken to finish the test for some interviews might be hard to choose the applicant with the highest level of knowlegde so they could use the time taken to take the test.</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p:nvPr/>
        </p:nvGrpSpPr>
        <p:grpSpPr>
          <a:xfrm>
            <a:off x="1597461" y="1287914"/>
            <a:ext cx="3804049" cy="1518493"/>
            <a:chOff x="629557" y="3008518"/>
            <a:chExt cx="3804049" cy="1518493"/>
          </a:xfrm>
        </p:grpSpPr>
        <p:sp>
          <p:nvSpPr>
            <p:cNvPr id="124" name="矩形 123"/>
            <p:cNvSpPr/>
            <p:nvPr/>
          </p:nvSpPr>
          <p:spPr>
            <a:xfrm>
              <a:off x="629558" y="3008518"/>
              <a:ext cx="1568225" cy="1309370"/>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66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01</a:t>
              </a:r>
              <a:endParaRPr kumimoji="0" lang="zh-CN" altLang="en-US" sz="66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25" name="组合 124"/>
            <p:cNvGrpSpPr/>
            <p:nvPr/>
          </p:nvGrpSpPr>
          <p:grpSpPr>
            <a:xfrm>
              <a:off x="725606" y="4419011"/>
              <a:ext cx="3708000" cy="108000"/>
              <a:chOff x="623838" y="4446011"/>
              <a:chExt cx="3708000" cy="108000"/>
            </a:xfrm>
          </p:grpSpPr>
          <p:cxnSp>
            <p:nvCxnSpPr>
              <p:cNvPr id="127" name="直接连接符 126"/>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8" name="椭圆 127"/>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80604020202020204" pitchFamily="34" charset="0"/>
                  <a:ea typeface="Arial" panose="02080604020202020204" pitchFamily="34" charset="0"/>
                  <a:sym typeface="Arial" panose="02080604020202020204" pitchFamily="34" charset="0"/>
                </a:endParaRPr>
              </a:p>
            </p:txBody>
          </p:sp>
        </p:grpSp>
        <p:sp>
          <p:nvSpPr>
            <p:cNvPr id="126" name="矩形 125"/>
            <p:cNvSpPr/>
            <p:nvPr/>
          </p:nvSpPr>
          <p:spPr>
            <a:xfrm>
              <a:off x="629557" y="3894091"/>
              <a:ext cx="3308126" cy="423545"/>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INTRODUCTION</a:t>
              </a:r>
              <a:endParaRPr kumimoji="0" lang="en-US" altLang="zh-CN"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grpSp>
        <p:nvGrpSpPr>
          <p:cNvPr id="129" name="组合 128"/>
          <p:cNvGrpSpPr/>
          <p:nvPr/>
        </p:nvGrpSpPr>
        <p:grpSpPr>
          <a:xfrm>
            <a:off x="6405682" y="1341889"/>
            <a:ext cx="3804048" cy="1518493"/>
            <a:chOff x="629558" y="3008518"/>
            <a:chExt cx="3804048" cy="1518493"/>
          </a:xfrm>
        </p:grpSpPr>
        <p:sp>
          <p:nvSpPr>
            <p:cNvPr id="130" name="矩形 129"/>
            <p:cNvSpPr/>
            <p:nvPr/>
          </p:nvSpPr>
          <p:spPr>
            <a:xfrm>
              <a:off x="629558" y="3008518"/>
              <a:ext cx="1568225" cy="1208536"/>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66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02</a:t>
              </a:r>
              <a:endParaRPr kumimoji="0" lang="zh-CN" altLang="en-US" sz="66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31" name="组合 130"/>
            <p:cNvGrpSpPr/>
            <p:nvPr/>
          </p:nvGrpSpPr>
          <p:grpSpPr>
            <a:xfrm>
              <a:off x="725606" y="4419011"/>
              <a:ext cx="3708000" cy="108000"/>
              <a:chOff x="623838" y="4446011"/>
              <a:chExt cx="3708000" cy="108000"/>
            </a:xfrm>
          </p:grpSpPr>
          <p:cxnSp>
            <p:nvCxnSpPr>
              <p:cNvPr id="133" name="直接连接符 132"/>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34" name="椭圆 133"/>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80604020202020204" pitchFamily="34" charset="0"/>
                  <a:ea typeface="Arial" panose="02080604020202020204" pitchFamily="34" charset="0"/>
                  <a:sym typeface="Arial" panose="02080604020202020204" pitchFamily="34" charset="0"/>
                </a:endParaRPr>
              </a:p>
            </p:txBody>
          </p:sp>
        </p:grpSp>
        <p:sp>
          <p:nvSpPr>
            <p:cNvPr id="132" name="矩形 131"/>
            <p:cNvSpPr/>
            <p:nvPr/>
          </p:nvSpPr>
          <p:spPr>
            <a:xfrm>
              <a:off x="679087" y="3894091"/>
              <a:ext cx="3308126" cy="423545"/>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b="1" i="0" u="none" strike="noStrike" kern="1200" cap="none" spc="131" normalizeH="0" baseline="0" noProof="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OVERALL DESCRIPTION</a:t>
              </a:r>
              <a:endParaRPr kumimoji="0" lang="en-US" altLang="zh-CN"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grpSp>
        <p:nvGrpSpPr>
          <p:cNvPr id="135" name="组合 134"/>
          <p:cNvGrpSpPr/>
          <p:nvPr/>
        </p:nvGrpSpPr>
        <p:grpSpPr>
          <a:xfrm>
            <a:off x="6405046" y="3251334"/>
            <a:ext cx="3804049" cy="1518493"/>
            <a:chOff x="629557" y="3008518"/>
            <a:chExt cx="3804049" cy="1518493"/>
          </a:xfrm>
        </p:grpSpPr>
        <p:sp>
          <p:nvSpPr>
            <p:cNvPr id="136" name="矩形 135"/>
            <p:cNvSpPr/>
            <p:nvPr/>
          </p:nvSpPr>
          <p:spPr>
            <a:xfrm>
              <a:off x="629558" y="3008518"/>
              <a:ext cx="1568225" cy="1208536"/>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66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04</a:t>
              </a:r>
              <a:endParaRPr kumimoji="0" lang="zh-CN" altLang="en-US" sz="66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37" name="组合 136"/>
            <p:cNvGrpSpPr/>
            <p:nvPr/>
          </p:nvGrpSpPr>
          <p:grpSpPr>
            <a:xfrm>
              <a:off x="725606" y="4419011"/>
              <a:ext cx="3708000" cy="108000"/>
              <a:chOff x="623838" y="4446011"/>
              <a:chExt cx="3708000" cy="108000"/>
            </a:xfrm>
          </p:grpSpPr>
          <p:cxnSp>
            <p:nvCxnSpPr>
              <p:cNvPr id="139" name="直接连接符 138"/>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0" name="椭圆 139"/>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80604020202020204" pitchFamily="34" charset="0"/>
                  <a:ea typeface="Arial" panose="02080604020202020204" pitchFamily="34" charset="0"/>
                  <a:sym typeface="Arial" panose="02080604020202020204" pitchFamily="34" charset="0"/>
                </a:endParaRPr>
              </a:p>
            </p:txBody>
          </p:sp>
        </p:grpSp>
        <p:sp>
          <p:nvSpPr>
            <p:cNvPr id="138" name="矩形 137"/>
            <p:cNvSpPr/>
            <p:nvPr/>
          </p:nvSpPr>
          <p:spPr>
            <a:xfrm>
              <a:off x="629557" y="3625486"/>
              <a:ext cx="3308126" cy="755650"/>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b="1" i="0" u="none" strike="noStrike" kern="1200" cap="none" spc="131" normalizeH="0" baseline="0" noProof="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EXTERNAL INTERFACE REQUIREMENTS</a:t>
              </a:r>
              <a:endParaRPr kumimoji="0" lang="en-US" altLang="zh-CN"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grpSp>
        <p:nvGrpSpPr>
          <p:cNvPr id="141" name="组合 140"/>
          <p:cNvGrpSpPr/>
          <p:nvPr/>
        </p:nvGrpSpPr>
        <p:grpSpPr>
          <a:xfrm>
            <a:off x="1501576" y="3305309"/>
            <a:ext cx="3804684" cy="1518493"/>
            <a:chOff x="628922" y="3008518"/>
            <a:chExt cx="3804684" cy="1518493"/>
          </a:xfrm>
        </p:grpSpPr>
        <p:sp>
          <p:nvSpPr>
            <p:cNvPr id="142" name="矩形 141"/>
            <p:cNvSpPr/>
            <p:nvPr/>
          </p:nvSpPr>
          <p:spPr>
            <a:xfrm>
              <a:off x="629558" y="3008518"/>
              <a:ext cx="1568225" cy="1208536"/>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66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03</a:t>
              </a:r>
              <a:endParaRPr kumimoji="0" lang="zh-CN" altLang="en-US" sz="66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43" name="组合 142"/>
            <p:cNvGrpSpPr/>
            <p:nvPr/>
          </p:nvGrpSpPr>
          <p:grpSpPr>
            <a:xfrm>
              <a:off x="725606" y="4419011"/>
              <a:ext cx="3708000" cy="108000"/>
              <a:chOff x="623838" y="4446011"/>
              <a:chExt cx="3708000" cy="108000"/>
            </a:xfrm>
          </p:grpSpPr>
          <p:cxnSp>
            <p:nvCxnSpPr>
              <p:cNvPr id="145" name="直接连接符 144"/>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6" name="椭圆 145"/>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80604020202020204" pitchFamily="34" charset="0"/>
                  <a:ea typeface="Arial" panose="02080604020202020204" pitchFamily="34" charset="0"/>
                  <a:sym typeface="Arial" panose="02080604020202020204" pitchFamily="34" charset="0"/>
                </a:endParaRPr>
              </a:p>
            </p:txBody>
          </p:sp>
        </p:grpSp>
        <p:sp>
          <p:nvSpPr>
            <p:cNvPr id="144" name="矩形 143"/>
            <p:cNvSpPr/>
            <p:nvPr/>
          </p:nvSpPr>
          <p:spPr>
            <a:xfrm>
              <a:off x="628922" y="3907426"/>
              <a:ext cx="3308126" cy="423545"/>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SYSTEM FEATURES</a:t>
              </a:r>
              <a:endParaRPr kumimoji="0" lang="en-US" altLang="zh-CN"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grpSp>
        <p:nvGrpSpPr>
          <p:cNvPr id="36" name="组合 35"/>
          <p:cNvGrpSpPr/>
          <p:nvPr/>
        </p:nvGrpSpPr>
        <p:grpSpPr>
          <a:xfrm>
            <a:off x="2786920" y="696483"/>
            <a:ext cx="6618160" cy="645160"/>
            <a:chOff x="2786920" y="696483"/>
            <a:chExt cx="6618160" cy="645160"/>
          </a:xfrm>
        </p:grpSpPr>
        <p:sp>
          <p:nvSpPr>
            <p:cNvPr id="38" name="矩形 37"/>
            <p:cNvSpPr/>
            <p:nvPr/>
          </p:nvSpPr>
          <p:spPr>
            <a:xfrm>
              <a:off x="4401725" y="696483"/>
              <a:ext cx="3373755" cy="645160"/>
            </a:xfrm>
            <a:prstGeom prst="rect">
              <a:avLst/>
            </a:prstGeom>
          </p:spPr>
          <p:txBody>
            <a:bodyPr wrap="square">
              <a:spAutoFit/>
            </a:bodyPr>
            <a:lstStyle/>
            <a:p>
              <a:pPr algn="ctr" fontAlgn="base">
                <a:spcBef>
                  <a:spcPct val="0"/>
                </a:spcBef>
                <a:spcAft>
                  <a:spcPct val="0"/>
                </a:spcAft>
                <a:defRPr/>
              </a:pPr>
              <a:r>
                <a:rPr lang="en-US" altLang="zh-CN" sz="3600" b="1" spc="300">
                  <a:solidFill>
                    <a:schemeClr val="accent1"/>
                  </a:solidFill>
                  <a:latin typeface="Arial" panose="02080604020202020204" pitchFamily="34" charset="0"/>
                  <a:ea typeface="Arial" panose="02080604020202020204" pitchFamily="34" charset="0"/>
                  <a:sym typeface="Arial" panose="02080604020202020204" pitchFamily="34" charset="0"/>
                </a:rPr>
                <a:t>CONTENT</a:t>
              </a:r>
              <a:endParaRPr lang="en-US" altLang="zh-CN" sz="3600" b="1" spc="300">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grpSp>
          <p:nvGrpSpPr>
            <p:cNvPr id="39" name="组合 38"/>
            <p:cNvGrpSpPr/>
            <p:nvPr/>
          </p:nvGrpSpPr>
          <p:grpSpPr>
            <a:xfrm>
              <a:off x="7065080" y="742162"/>
              <a:ext cx="2340000" cy="537302"/>
              <a:chOff x="7065080" y="742162"/>
              <a:chExt cx="2340000" cy="537302"/>
            </a:xfrm>
          </p:grpSpPr>
          <p:grpSp>
            <p:nvGrpSpPr>
              <p:cNvPr id="47" name="组合 46"/>
              <p:cNvGrpSpPr/>
              <p:nvPr/>
            </p:nvGrpSpPr>
            <p:grpSpPr>
              <a:xfrm>
                <a:off x="7263080" y="742162"/>
                <a:ext cx="342000" cy="72000"/>
                <a:chOff x="7263080" y="742162"/>
                <a:chExt cx="342000" cy="72000"/>
              </a:xfrm>
            </p:grpSpPr>
            <p:cxnSp>
              <p:nvCxnSpPr>
                <p:cNvPr id="51" name="直接连接符 50"/>
                <p:cNvCxnSpPr/>
                <p:nvPr/>
              </p:nvCxnSpPr>
              <p:spPr>
                <a:xfrm>
                  <a:off x="733508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a:spLocks noChangeAspect="1"/>
                </p:cNvSpPr>
                <p:nvPr/>
              </p:nvSpPr>
              <p:spPr>
                <a:xfrm>
                  <a:off x="726308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48" name="直接连接符 47"/>
              <p:cNvCxnSpPr/>
              <p:nvPr/>
            </p:nvCxnSpPr>
            <p:spPr>
              <a:xfrm>
                <a:off x="706508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7605080" y="778162"/>
                <a:ext cx="0" cy="501302"/>
              </a:xfrm>
              <a:prstGeom prst="lin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60508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2786920" y="742162"/>
              <a:ext cx="2340000" cy="537302"/>
              <a:chOff x="2786920" y="742162"/>
              <a:chExt cx="2340000" cy="537302"/>
            </a:xfrm>
          </p:grpSpPr>
          <p:grpSp>
            <p:nvGrpSpPr>
              <p:cNvPr id="41" name="组合 40"/>
              <p:cNvGrpSpPr/>
              <p:nvPr/>
            </p:nvGrpSpPr>
            <p:grpSpPr>
              <a:xfrm>
                <a:off x="4586920" y="742162"/>
                <a:ext cx="342000" cy="72000"/>
                <a:chOff x="4586920" y="742162"/>
                <a:chExt cx="342000" cy="72000"/>
              </a:xfrm>
            </p:grpSpPr>
            <p:cxnSp>
              <p:nvCxnSpPr>
                <p:cNvPr id="45" name="直接连接符 44"/>
                <p:cNvCxnSpPr/>
                <p:nvPr/>
              </p:nvCxnSpPr>
              <p:spPr>
                <a:xfrm flipH="1">
                  <a:off x="458692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椭圆 45"/>
                <p:cNvSpPr>
                  <a:spLocks noChangeAspect="1"/>
                </p:cNvSpPr>
                <p:nvPr/>
              </p:nvSpPr>
              <p:spPr>
                <a:xfrm flipH="1">
                  <a:off x="485692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42" name="直接连接符 41"/>
              <p:cNvCxnSpPr/>
              <p:nvPr/>
            </p:nvCxnSpPr>
            <p:spPr>
              <a:xfrm flipH="1">
                <a:off x="458692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586920" y="778162"/>
                <a:ext cx="0" cy="5013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78692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grpSp>
        <p:nvGrpSpPr>
          <p:cNvPr id="2" name="组合 122"/>
          <p:cNvGrpSpPr/>
          <p:nvPr/>
        </p:nvGrpSpPr>
        <p:grpSpPr>
          <a:xfrm>
            <a:off x="1548566" y="5076324"/>
            <a:ext cx="3853579" cy="1518493"/>
            <a:chOff x="580027" y="3008518"/>
            <a:chExt cx="3853579" cy="1518493"/>
          </a:xfrm>
        </p:grpSpPr>
        <p:sp>
          <p:nvSpPr>
            <p:cNvPr id="3" name="矩形 123"/>
            <p:cNvSpPr/>
            <p:nvPr/>
          </p:nvSpPr>
          <p:spPr>
            <a:xfrm>
              <a:off x="629558" y="3008518"/>
              <a:ext cx="1568225" cy="1309370"/>
            </a:xfrm>
            <a:prstGeom prst="rect">
              <a:avLst/>
            </a:prstGeom>
          </p:spPr>
          <p:txBody>
            <a:bodyPr wrap="square">
              <a:spAutoFit/>
            </a:bodyPr>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66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05</a:t>
              </a:r>
              <a:endParaRPr kumimoji="0" lang="zh-CN" altLang="en-US" sz="66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4" name="组合 124"/>
            <p:cNvGrpSpPr/>
            <p:nvPr/>
          </p:nvGrpSpPr>
          <p:grpSpPr>
            <a:xfrm>
              <a:off x="725606" y="4419011"/>
              <a:ext cx="3708000" cy="108000"/>
              <a:chOff x="623838" y="4446011"/>
              <a:chExt cx="3708000" cy="108000"/>
            </a:xfrm>
          </p:grpSpPr>
          <p:cxnSp>
            <p:nvCxnSpPr>
              <p:cNvPr id="5" name="直接连接符 126"/>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6" name="椭圆 127"/>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Arial" panose="02080604020202020204" pitchFamily="34" charset="0"/>
                  <a:ea typeface="Arial" panose="02080604020202020204" pitchFamily="34" charset="0"/>
                  <a:sym typeface="Arial" panose="02080604020202020204" pitchFamily="34" charset="0"/>
                </a:endParaRPr>
              </a:p>
            </p:txBody>
          </p:sp>
        </p:grpSp>
        <p:sp>
          <p:nvSpPr>
            <p:cNvPr id="7" name="矩形 125"/>
            <p:cNvSpPr/>
            <p:nvPr/>
          </p:nvSpPr>
          <p:spPr>
            <a:xfrm>
              <a:off x="580027" y="3662951"/>
              <a:ext cx="3308126" cy="755650"/>
            </a:xfrm>
            <a:prstGeom prst="rect">
              <a:avLst/>
            </a:prstGeom>
          </p:spPr>
          <p:txBody>
            <a:bodyPr wrap="square">
              <a:spAutoFit/>
            </a:bodyPr>
            <a:p>
              <a:pPr marL="0" marR="0" lvl="0" indent="0" defTabSz="398145" rtl="0" eaLnBrk="1" fontAlgn="auto" latinLnBrk="0" hangingPunct="1">
                <a:lnSpc>
                  <a:spcPct val="120000"/>
                </a:lnSpc>
                <a:spcBef>
                  <a:spcPts val="0"/>
                </a:spcBef>
                <a:spcAft>
                  <a:spcPts val="0"/>
                </a:spcAft>
                <a:buClrTx/>
                <a:buSzTx/>
                <a:buFontTx/>
                <a:buNone/>
                <a:defRPr/>
              </a:pPr>
              <a:r>
                <a:rPr kumimoji="0" lang="en-US" altLang="zh-CN"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NON FUNCTIONAL REQUIREMENTS</a:t>
              </a:r>
              <a:endParaRPr kumimoji="0" lang="en-US" altLang="zh-CN"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grpSp>
        <p:nvGrpSpPr>
          <p:cNvPr id="8" name="组合 122"/>
          <p:cNvGrpSpPr/>
          <p:nvPr/>
        </p:nvGrpSpPr>
        <p:grpSpPr>
          <a:xfrm>
            <a:off x="6500931" y="5022349"/>
            <a:ext cx="3804049" cy="1518493"/>
            <a:chOff x="629557" y="3008518"/>
            <a:chExt cx="3804049" cy="1518493"/>
          </a:xfrm>
        </p:grpSpPr>
        <p:sp>
          <p:nvSpPr>
            <p:cNvPr id="9" name="矩形 123"/>
            <p:cNvSpPr/>
            <p:nvPr/>
          </p:nvSpPr>
          <p:spPr>
            <a:xfrm>
              <a:off x="629558" y="3008518"/>
              <a:ext cx="1568225" cy="1309370"/>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66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06</a:t>
              </a:r>
              <a:endParaRPr kumimoji="0" lang="zh-CN" altLang="en-US" sz="66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0" name="组合 124"/>
            <p:cNvGrpSpPr/>
            <p:nvPr/>
          </p:nvGrpSpPr>
          <p:grpSpPr>
            <a:xfrm>
              <a:off x="725606" y="4419011"/>
              <a:ext cx="3708000" cy="108000"/>
              <a:chOff x="623838" y="4446011"/>
              <a:chExt cx="3708000" cy="108000"/>
            </a:xfrm>
          </p:grpSpPr>
          <p:cxnSp>
            <p:nvCxnSpPr>
              <p:cNvPr id="11" name="直接连接符 126"/>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27"/>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80604020202020204" pitchFamily="34" charset="0"/>
                  <a:ea typeface="Arial" panose="02080604020202020204" pitchFamily="34" charset="0"/>
                  <a:sym typeface="Arial" panose="02080604020202020204" pitchFamily="34" charset="0"/>
                </a:endParaRPr>
              </a:p>
            </p:txBody>
          </p:sp>
        </p:grpSp>
        <p:sp>
          <p:nvSpPr>
            <p:cNvPr id="13" name="矩形 125"/>
            <p:cNvSpPr/>
            <p:nvPr/>
          </p:nvSpPr>
          <p:spPr>
            <a:xfrm>
              <a:off x="629557" y="3894091"/>
              <a:ext cx="3308126" cy="423545"/>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REFERENCES</a:t>
              </a:r>
              <a:endParaRPr kumimoji="0" lang="en-US" altLang="zh-CN"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5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7000" decel="73000" fill="hold" nodeType="withEffect">
                                  <p:stCondLst>
                                    <p:cond delay="750"/>
                                  </p:stCondLst>
                                  <p:childTnLst>
                                    <p:set>
                                      <p:cBhvr>
                                        <p:cTn id="6" dur="1" fill="hold">
                                          <p:stCondLst>
                                            <p:cond delay="0"/>
                                          </p:stCondLst>
                                        </p:cTn>
                                        <p:tgtEl>
                                          <p:spTgt spid="123"/>
                                        </p:tgtEl>
                                        <p:attrNameLst>
                                          <p:attrName>style.visibility</p:attrName>
                                        </p:attrNameLst>
                                      </p:cBhvr>
                                      <p:to>
                                        <p:strVal val="visible"/>
                                      </p:to>
                                    </p:set>
                                    <p:anim calcmode="lin" valueType="num">
                                      <p:cBhvr additive="base">
                                        <p:cTn id="7" dur="1000" fill="hold"/>
                                        <p:tgtEl>
                                          <p:spTgt spid="123"/>
                                        </p:tgtEl>
                                        <p:attrNameLst>
                                          <p:attrName>ppt_x</p:attrName>
                                        </p:attrNameLst>
                                      </p:cBhvr>
                                      <p:tavLst>
                                        <p:tav tm="0">
                                          <p:val>
                                            <p:strVal val="1+#ppt_w/2"/>
                                          </p:val>
                                        </p:tav>
                                        <p:tav tm="100000">
                                          <p:val>
                                            <p:strVal val="#ppt_x"/>
                                          </p:val>
                                        </p:tav>
                                      </p:tavLst>
                                    </p:anim>
                                    <p:anim calcmode="lin" valueType="num">
                                      <p:cBhvr additive="base">
                                        <p:cTn id="8" dur="1000" fill="hold"/>
                                        <p:tgtEl>
                                          <p:spTgt spid="123"/>
                                        </p:tgtEl>
                                        <p:attrNameLst>
                                          <p:attrName>ppt_y</p:attrName>
                                        </p:attrNameLst>
                                      </p:cBhvr>
                                      <p:tavLst>
                                        <p:tav tm="0">
                                          <p:val>
                                            <p:strVal val="#ppt_y"/>
                                          </p:val>
                                        </p:tav>
                                        <p:tav tm="100000">
                                          <p:val>
                                            <p:strVal val="#ppt_y"/>
                                          </p:val>
                                        </p:tav>
                                      </p:tavLst>
                                    </p:anim>
                                  </p:childTnLst>
                                </p:cTn>
                              </p:par>
                              <p:par>
                                <p:cTn id="9" presetID="2" presetClass="entr" presetSubtype="2" accel="27000" decel="73000" fill="hold" nodeType="withEffect">
                                  <p:stCondLst>
                                    <p:cond delay="750"/>
                                  </p:stCondLst>
                                  <p:childTnLst>
                                    <p:set>
                                      <p:cBhvr>
                                        <p:cTn id="10" dur="1" fill="hold">
                                          <p:stCondLst>
                                            <p:cond delay="0"/>
                                          </p:stCondLst>
                                        </p:cTn>
                                        <p:tgtEl>
                                          <p:spTgt spid="129"/>
                                        </p:tgtEl>
                                        <p:attrNameLst>
                                          <p:attrName>style.visibility</p:attrName>
                                        </p:attrNameLst>
                                      </p:cBhvr>
                                      <p:to>
                                        <p:strVal val="visible"/>
                                      </p:to>
                                    </p:set>
                                    <p:anim calcmode="lin" valueType="num">
                                      <p:cBhvr additive="base">
                                        <p:cTn id="11" dur="1000" fill="hold"/>
                                        <p:tgtEl>
                                          <p:spTgt spid="129"/>
                                        </p:tgtEl>
                                        <p:attrNameLst>
                                          <p:attrName>ppt_x</p:attrName>
                                        </p:attrNameLst>
                                      </p:cBhvr>
                                      <p:tavLst>
                                        <p:tav tm="0">
                                          <p:val>
                                            <p:strVal val="1+#ppt_w/2"/>
                                          </p:val>
                                        </p:tav>
                                        <p:tav tm="100000">
                                          <p:val>
                                            <p:strVal val="#ppt_x"/>
                                          </p:val>
                                        </p:tav>
                                      </p:tavLst>
                                    </p:anim>
                                    <p:anim calcmode="lin" valueType="num">
                                      <p:cBhvr additive="base">
                                        <p:cTn id="12" dur="1000" fill="hold"/>
                                        <p:tgtEl>
                                          <p:spTgt spid="129"/>
                                        </p:tgtEl>
                                        <p:attrNameLst>
                                          <p:attrName>ppt_y</p:attrName>
                                        </p:attrNameLst>
                                      </p:cBhvr>
                                      <p:tavLst>
                                        <p:tav tm="0">
                                          <p:val>
                                            <p:strVal val="#ppt_y"/>
                                          </p:val>
                                        </p:tav>
                                        <p:tav tm="100000">
                                          <p:val>
                                            <p:strVal val="#ppt_y"/>
                                          </p:val>
                                        </p:tav>
                                      </p:tavLst>
                                    </p:anim>
                                  </p:childTnLst>
                                </p:cTn>
                              </p:par>
                              <p:par>
                                <p:cTn id="13" presetID="2" presetClass="entr" presetSubtype="2" accel="27000" decel="73000" fill="hold" nodeType="withEffect">
                                  <p:stCondLst>
                                    <p:cond delay="750"/>
                                  </p:stCondLst>
                                  <p:childTnLst>
                                    <p:set>
                                      <p:cBhvr>
                                        <p:cTn id="14" dur="1" fill="hold">
                                          <p:stCondLst>
                                            <p:cond delay="0"/>
                                          </p:stCondLst>
                                        </p:cTn>
                                        <p:tgtEl>
                                          <p:spTgt spid="135"/>
                                        </p:tgtEl>
                                        <p:attrNameLst>
                                          <p:attrName>style.visibility</p:attrName>
                                        </p:attrNameLst>
                                      </p:cBhvr>
                                      <p:to>
                                        <p:strVal val="visible"/>
                                      </p:to>
                                    </p:set>
                                    <p:anim calcmode="lin" valueType="num">
                                      <p:cBhvr additive="base">
                                        <p:cTn id="15" dur="1000" fill="hold"/>
                                        <p:tgtEl>
                                          <p:spTgt spid="135"/>
                                        </p:tgtEl>
                                        <p:attrNameLst>
                                          <p:attrName>ppt_x</p:attrName>
                                        </p:attrNameLst>
                                      </p:cBhvr>
                                      <p:tavLst>
                                        <p:tav tm="0">
                                          <p:val>
                                            <p:strVal val="1+#ppt_w/2"/>
                                          </p:val>
                                        </p:tav>
                                        <p:tav tm="100000">
                                          <p:val>
                                            <p:strVal val="#ppt_x"/>
                                          </p:val>
                                        </p:tav>
                                      </p:tavLst>
                                    </p:anim>
                                    <p:anim calcmode="lin" valueType="num">
                                      <p:cBhvr additive="base">
                                        <p:cTn id="16" dur="1000" fill="hold"/>
                                        <p:tgtEl>
                                          <p:spTgt spid="135"/>
                                        </p:tgtEl>
                                        <p:attrNameLst>
                                          <p:attrName>ppt_y</p:attrName>
                                        </p:attrNameLst>
                                      </p:cBhvr>
                                      <p:tavLst>
                                        <p:tav tm="0">
                                          <p:val>
                                            <p:strVal val="#ppt_y"/>
                                          </p:val>
                                        </p:tav>
                                        <p:tav tm="100000">
                                          <p:val>
                                            <p:strVal val="#ppt_y"/>
                                          </p:val>
                                        </p:tav>
                                      </p:tavLst>
                                    </p:anim>
                                  </p:childTnLst>
                                </p:cTn>
                              </p:par>
                              <p:par>
                                <p:cTn id="17" presetID="2" presetClass="entr" presetSubtype="2" accel="27000" decel="73000" fill="hold" nodeType="withEffect">
                                  <p:stCondLst>
                                    <p:cond delay="75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1000" fill="hold"/>
                                        <p:tgtEl>
                                          <p:spTgt spid="141"/>
                                        </p:tgtEl>
                                        <p:attrNameLst>
                                          <p:attrName>ppt_x</p:attrName>
                                        </p:attrNameLst>
                                      </p:cBhvr>
                                      <p:tavLst>
                                        <p:tav tm="0">
                                          <p:val>
                                            <p:strVal val="1+#ppt_w/2"/>
                                          </p:val>
                                        </p:tav>
                                        <p:tav tm="100000">
                                          <p:val>
                                            <p:strVal val="#ppt_x"/>
                                          </p:val>
                                        </p:tav>
                                      </p:tavLst>
                                    </p:anim>
                                    <p:anim calcmode="lin" valueType="num">
                                      <p:cBhvr additive="base">
                                        <p:cTn id="20" dur="1000" fill="hold"/>
                                        <p:tgtEl>
                                          <p:spTgt spid="141"/>
                                        </p:tgtEl>
                                        <p:attrNameLst>
                                          <p:attrName>ppt_y</p:attrName>
                                        </p:attrNameLst>
                                      </p:cBhvr>
                                      <p:tavLst>
                                        <p:tav tm="0">
                                          <p:val>
                                            <p:strVal val="#ppt_y"/>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1000"/>
                                        <p:tgtEl>
                                          <p:spTgt spid="36"/>
                                        </p:tgtEl>
                                      </p:cBhvr>
                                    </p:animEffect>
                                    <p:anim calcmode="lin" valueType="num">
                                      <p:cBhvr>
                                        <p:cTn id="24" dur="1000" fill="hold"/>
                                        <p:tgtEl>
                                          <p:spTgt spid="36"/>
                                        </p:tgtEl>
                                        <p:attrNameLst>
                                          <p:attrName>ppt_x</p:attrName>
                                        </p:attrNameLst>
                                      </p:cBhvr>
                                      <p:tavLst>
                                        <p:tav tm="0">
                                          <p:val>
                                            <p:strVal val="#ppt_x"/>
                                          </p:val>
                                        </p:tav>
                                        <p:tav tm="100000">
                                          <p:val>
                                            <p:strVal val="#ppt_x"/>
                                          </p:val>
                                        </p:tav>
                                      </p:tavLst>
                                    </p:anim>
                                    <p:anim calcmode="lin" valueType="num">
                                      <p:cBhvr>
                                        <p:cTn id="25" dur="1000" fill="hold"/>
                                        <p:tgtEl>
                                          <p:spTgt spid="36"/>
                                        </p:tgtEl>
                                        <p:attrNameLst>
                                          <p:attrName>ppt_y</p:attrName>
                                        </p:attrNameLst>
                                      </p:cBhvr>
                                      <p:tavLst>
                                        <p:tav tm="0">
                                          <p:val>
                                            <p:strVal val="#ppt_y-.1"/>
                                          </p:val>
                                        </p:tav>
                                        <p:tav tm="100000">
                                          <p:val>
                                            <p:strVal val="#ppt_y"/>
                                          </p:val>
                                        </p:tav>
                                      </p:tavLst>
                                    </p:anim>
                                  </p:childTnLst>
                                </p:cTn>
                              </p:par>
                              <p:par>
                                <p:cTn id="26" presetID="2" presetClass="entr" presetSubtype="2" accel="27000" decel="73000" fill="hold" nodeType="withEffect">
                                  <p:stCondLst>
                                    <p:cond delay="75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1000" fill="hold"/>
                                        <p:tgtEl>
                                          <p:spTgt spid="2"/>
                                        </p:tgtEl>
                                        <p:attrNameLst>
                                          <p:attrName>ppt_x</p:attrName>
                                        </p:attrNameLst>
                                      </p:cBhvr>
                                      <p:tavLst>
                                        <p:tav tm="0">
                                          <p:val>
                                            <p:strVal val="1+#ppt_w/2"/>
                                          </p:val>
                                        </p:tav>
                                        <p:tav tm="100000">
                                          <p:val>
                                            <p:strVal val="#ppt_x"/>
                                          </p:val>
                                        </p:tav>
                                      </p:tavLst>
                                    </p:anim>
                                    <p:anim calcmode="lin" valueType="num">
                                      <p:cBhvr additive="base">
                                        <p:cTn id="29" dur="1000" fill="hold"/>
                                        <p:tgtEl>
                                          <p:spTgt spid="2"/>
                                        </p:tgtEl>
                                        <p:attrNameLst>
                                          <p:attrName>ppt_y</p:attrName>
                                        </p:attrNameLst>
                                      </p:cBhvr>
                                      <p:tavLst>
                                        <p:tav tm="0">
                                          <p:val>
                                            <p:strVal val="#ppt_y"/>
                                          </p:val>
                                        </p:tav>
                                        <p:tav tm="100000">
                                          <p:val>
                                            <p:strVal val="#ppt_y"/>
                                          </p:val>
                                        </p:tav>
                                      </p:tavLst>
                                    </p:anim>
                                  </p:childTnLst>
                                </p:cTn>
                              </p:par>
                              <p:par>
                                <p:cTn id="30" presetID="2" presetClass="entr" presetSubtype="2" accel="27000" decel="73000" fill="hold" nodeType="withEffect">
                                  <p:stCondLst>
                                    <p:cond delay="7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1000" fill="hold"/>
                                        <p:tgtEl>
                                          <p:spTgt spid="8"/>
                                        </p:tgtEl>
                                        <p:attrNameLst>
                                          <p:attrName>ppt_x</p:attrName>
                                        </p:attrNameLst>
                                      </p:cBhvr>
                                      <p:tavLst>
                                        <p:tav tm="0">
                                          <p:val>
                                            <p:strVal val="1+#ppt_w/2"/>
                                          </p:val>
                                        </p:tav>
                                        <p:tav tm="100000">
                                          <p:val>
                                            <p:strVal val="#ppt_x"/>
                                          </p:val>
                                        </p:tav>
                                      </p:tavLst>
                                    </p:anim>
                                    <p:anim calcmode="lin" valueType="num">
                                      <p:cBhvr additive="base">
                                        <p:cTn id="33"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4925" y="-78105"/>
            <a:ext cx="12192000" cy="6936105"/>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182246"/>
            <a:ext cx="11172191" cy="6363969"/>
            <a:chOff x="2136000" y="250427"/>
            <a:chExt cx="7965405" cy="3184358"/>
          </a:xfrm>
        </p:grpSpPr>
        <p:sp>
          <p:nvSpPr>
            <p:cNvPr id="4" name="文本框 3"/>
            <p:cNvSpPr txBox="1"/>
            <p:nvPr/>
          </p:nvSpPr>
          <p:spPr>
            <a:xfrm>
              <a:off x="2136453" y="250427"/>
              <a:ext cx="7964952" cy="384462"/>
            </a:xfrm>
            <a:prstGeom prst="rect">
              <a:avLst/>
            </a:prstGeom>
            <a:noFill/>
          </p:spPr>
          <p:txBody>
            <a:bodyPr wrap="square" rtlCol="0">
              <a:spAutoFit/>
            </a:bodyPr>
            <a:lstStyle/>
            <a:p>
              <a:pPr algn="ctr"/>
              <a:r>
                <a:rPr lang="en-US" altLang="zh-CN"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3.2 </a:t>
              </a:r>
              <a:r>
                <a:rPr lang="zh-CN" alt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Stimulus/Response</a:t>
              </a:r>
              <a:endParaRPr lang="en-US" altLang="zh-CN"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50265" y="1972310"/>
            <a:ext cx="10858500" cy="1322070"/>
          </a:xfrm>
          <a:prstGeom prst="rect">
            <a:avLst/>
          </a:prstGeom>
          <a:noFill/>
        </p:spPr>
        <p:txBody>
          <a:bodyPr wrap="square" rtlCol="0">
            <a:spAutoFit/>
          </a:bodyPr>
          <a:p>
            <a:pPr marL="342900" indent="-342900">
              <a:buFont typeface="Arial" panose="02080604020202020204" pitchFamily="34" charset="0"/>
              <a:buChar char="•"/>
            </a:pPr>
            <a:r>
              <a:rPr lang="en-US" sz="2000">
                <a:solidFill>
                  <a:schemeClr val="bg1"/>
                </a:solidFill>
              </a:rPr>
              <a:t>Display the detailed test guideline to help the applicant when doing the test.</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Input applicant’s name, phone number and email.</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Submit the test when done.</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Display the results in a very clear way.</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4925" y="-78105"/>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182246"/>
            <a:ext cx="11172191" cy="6363969"/>
            <a:chOff x="2136000" y="250427"/>
            <a:chExt cx="7965405" cy="3184358"/>
          </a:xfrm>
        </p:grpSpPr>
        <p:sp>
          <p:nvSpPr>
            <p:cNvPr id="4" name="文本框 3"/>
            <p:cNvSpPr txBox="1"/>
            <p:nvPr/>
          </p:nvSpPr>
          <p:spPr>
            <a:xfrm>
              <a:off x="2136453" y="250427"/>
              <a:ext cx="7964952" cy="384462"/>
            </a:xfrm>
            <a:prstGeom prst="rect">
              <a:avLst/>
            </a:prstGeom>
            <a:noFill/>
          </p:spPr>
          <p:txBody>
            <a:bodyPr wrap="square" rtlCol="0">
              <a:spAutoFit/>
            </a:bodyPr>
            <a:lstStyle/>
            <a:p>
              <a:pPr algn="ctr"/>
              <a:r>
                <a:rPr lang="en-US" altLang="zh-CN"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3.3. </a:t>
              </a:r>
              <a:r>
                <a:rPr lang="zh-CN" alt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Functional Requirements</a:t>
              </a:r>
              <a:endParaRPr lang="en-US" altLang="zh-CN"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50265" y="1972310"/>
            <a:ext cx="10858500" cy="3169285"/>
          </a:xfrm>
          <a:prstGeom prst="rect">
            <a:avLst/>
          </a:prstGeom>
          <a:noFill/>
        </p:spPr>
        <p:txBody>
          <a:bodyPr wrap="square" rtlCol="0">
            <a:spAutoFit/>
          </a:bodyPr>
          <a:p>
            <a:r>
              <a:rPr lang="en-US" sz="2000" b="1" i="1">
                <a:solidFill>
                  <a:schemeClr val="bg1"/>
                </a:solidFill>
              </a:rPr>
              <a:t>CLIENT/SERVER SYSTEM</a:t>
            </a:r>
            <a:endParaRPr lang="en-US" sz="2000" b="1" i="1">
              <a:solidFill>
                <a:schemeClr val="bg1"/>
              </a:solidFill>
            </a:endParaRPr>
          </a:p>
          <a:p>
            <a:endParaRPr lang="en-US" sz="2000" b="1" i="1">
              <a:solidFill>
                <a:schemeClr val="bg1"/>
              </a:solidFill>
            </a:endParaRPr>
          </a:p>
          <a:p>
            <a:r>
              <a:rPr lang="en-US" sz="2000">
                <a:solidFill>
                  <a:schemeClr val="bg1"/>
                </a:solidFill>
              </a:rPr>
              <a:t>The term client/server refers primarily to an architecture or logical division of responsibilities, the client is the application (also known as the front-end), and the server is the DBMS (also known as the back-end).</a:t>
            </a:r>
            <a:endParaRPr lang="en-US" sz="2000">
              <a:solidFill>
                <a:schemeClr val="bg1"/>
              </a:solidFill>
            </a:endParaRPr>
          </a:p>
          <a:p>
            <a:endParaRPr lang="en-US" sz="2000">
              <a:solidFill>
                <a:schemeClr val="bg1"/>
              </a:solidFill>
            </a:endParaRPr>
          </a:p>
          <a:p>
            <a:r>
              <a:rPr lang="en-US" sz="2000">
                <a:solidFill>
                  <a:schemeClr val="bg1"/>
                </a:solidFill>
              </a:rPr>
              <a:t>A client/server system is a distributed system in which,</a:t>
            </a:r>
            <a:endParaRPr lang="en-US" sz="2000">
              <a:solidFill>
                <a:schemeClr val="bg1"/>
              </a:solidFill>
            </a:endParaRPr>
          </a:p>
          <a:p>
            <a:pPr marL="800100" lvl="1" indent="-342900">
              <a:buFont typeface="Arial" panose="02080604020202020204" pitchFamily="34" charset="0"/>
              <a:buChar char="•"/>
            </a:pPr>
            <a:r>
              <a:rPr lang="en-US" sz="2000">
                <a:solidFill>
                  <a:schemeClr val="bg1"/>
                </a:solidFill>
              </a:rPr>
              <a:t>Some sites are client sites and others are server sites.</a:t>
            </a:r>
            <a:endParaRPr lang="en-US" sz="2000">
              <a:solidFill>
                <a:schemeClr val="bg1"/>
              </a:solidFill>
            </a:endParaRPr>
          </a:p>
          <a:p>
            <a:pPr marL="800100" lvl="1" indent="-342900">
              <a:buFont typeface="Arial" panose="02080604020202020204" pitchFamily="34" charset="0"/>
              <a:buChar char="•"/>
            </a:pPr>
            <a:r>
              <a:rPr lang="en-US" sz="2000">
                <a:solidFill>
                  <a:schemeClr val="bg1"/>
                </a:solidFill>
              </a:rPr>
              <a:t>All the data resides at the server sites.</a:t>
            </a:r>
            <a:endParaRPr lang="en-US" sz="2000">
              <a:solidFill>
                <a:schemeClr val="bg1"/>
              </a:solidFill>
            </a:endParaRPr>
          </a:p>
          <a:p>
            <a:pPr marL="800100" lvl="1" indent="-342900">
              <a:buFont typeface="Arial" panose="02080604020202020204" pitchFamily="34" charset="0"/>
              <a:buChar char="•"/>
            </a:pPr>
            <a:r>
              <a:rPr lang="en-US" sz="2000">
                <a:solidFill>
                  <a:schemeClr val="bg1"/>
                </a:solidFill>
              </a:rPr>
              <a:t>All applications execute at the client sites.</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screen"/>
          <a:stretch>
            <a:fillRect/>
          </a:stretch>
        </p:blipFill>
        <p:spPr>
          <a:xfrm>
            <a:off x="1916169" y="0"/>
            <a:ext cx="10275831" cy="6858000"/>
          </a:xfrm>
          <a:prstGeom prst="rect">
            <a:avLst/>
          </a:prstGeom>
        </p:spPr>
      </p:pic>
      <p:sp>
        <p:nvSpPr>
          <p:cNvPr id="9" name="矩形 8"/>
          <p:cNvSpPr/>
          <p:nvPr/>
        </p:nvSpPr>
        <p:spPr>
          <a:xfrm>
            <a:off x="0" y="0"/>
            <a:ext cx="3629704"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6" name="矩形 5"/>
          <p:cNvSpPr/>
          <p:nvPr/>
        </p:nvSpPr>
        <p:spPr>
          <a:xfrm flipH="1">
            <a:off x="3619500" y="0"/>
            <a:ext cx="8572500" cy="6858000"/>
          </a:xfrm>
          <a:prstGeom prst="rect">
            <a:avLst/>
          </a:prstGeom>
          <a:gradFill>
            <a:gsLst>
              <a:gs pos="90000">
                <a:schemeClr val="accent2">
                  <a:lumMod val="75000"/>
                </a:schemeClr>
              </a:gs>
              <a:gs pos="0">
                <a:schemeClr val="accent2">
                  <a:lumMod val="7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7" name="组合 16"/>
          <p:cNvGrpSpPr/>
          <p:nvPr/>
        </p:nvGrpSpPr>
        <p:grpSpPr>
          <a:xfrm>
            <a:off x="629285" y="1938020"/>
            <a:ext cx="8080375" cy="2618264"/>
            <a:chOff x="629557" y="1937704"/>
            <a:chExt cx="8080375" cy="2647001"/>
          </a:xfrm>
        </p:grpSpPr>
        <p:sp>
          <p:nvSpPr>
            <p:cNvPr id="19" name="矩形 18"/>
            <p:cNvSpPr/>
            <p:nvPr/>
          </p:nvSpPr>
          <p:spPr>
            <a:xfrm>
              <a:off x="629557" y="1937704"/>
              <a:ext cx="3104243" cy="2239189"/>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115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04</a:t>
              </a:r>
              <a:endParaRPr kumimoji="0" lang="zh-CN" altLang="en-US" sz="115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20" name="组合 19"/>
            <p:cNvGrpSpPr/>
            <p:nvPr/>
          </p:nvGrpSpPr>
          <p:grpSpPr>
            <a:xfrm>
              <a:off x="725606" y="4419011"/>
              <a:ext cx="3708000" cy="108000"/>
              <a:chOff x="623838" y="4446011"/>
              <a:chExt cx="3708000" cy="108000"/>
            </a:xfrm>
          </p:grpSpPr>
          <p:cxnSp>
            <p:nvCxnSpPr>
              <p:cNvPr id="22" name="直接连接符 21"/>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椭圆 22"/>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sp>
          <p:nvSpPr>
            <p:cNvPr id="21" name="矩形 20"/>
            <p:cNvSpPr/>
            <p:nvPr/>
          </p:nvSpPr>
          <p:spPr>
            <a:xfrm>
              <a:off x="629557" y="2850104"/>
              <a:ext cx="8080375" cy="1734601"/>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lang="en-US" altLang="zh-CN" sz="4400" b="1" spc="131" noProof="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EXTERNAL INTERFACE REQUIREMENTS</a:t>
              </a:r>
              <a:endParaRPr kumimoji="0" lang="en-US" altLang="zh-CN" sz="4400"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405089" y="2279329"/>
            <a:ext cx="3414207" cy="3414207"/>
            <a:chOff x="4405089" y="2279329"/>
            <a:chExt cx="3414207" cy="3414207"/>
          </a:xfrm>
        </p:grpSpPr>
        <p:sp>
          <p:nvSpPr>
            <p:cNvPr id="3" name="泪滴形 2"/>
            <p:cNvSpPr/>
            <p:nvPr/>
          </p:nvSpPr>
          <p:spPr>
            <a:xfrm rot="2700000">
              <a:off x="4405089" y="3296915"/>
              <a:ext cx="1368299" cy="136829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4" name="泪滴形 3"/>
            <p:cNvSpPr/>
            <p:nvPr/>
          </p:nvSpPr>
          <p:spPr>
            <a:xfrm rot="18900000" flipH="1">
              <a:off x="6450997" y="3307651"/>
              <a:ext cx="1368299" cy="136829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5" name="泪滴形 4"/>
            <p:cNvSpPr/>
            <p:nvPr/>
          </p:nvSpPr>
          <p:spPr>
            <a:xfrm rot="18900000">
              <a:off x="5433411" y="4325237"/>
              <a:ext cx="1368299" cy="136829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6" name="泪滴形 5"/>
            <p:cNvSpPr/>
            <p:nvPr/>
          </p:nvSpPr>
          <p:spPr>
            <a:xfrm rot="8100000">
              <a:off x="5422675" y="2279329"/>
              <a:ext cx="1368299" cy="136829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4" name="文本框 13"/>
            <p:cNvSpPr txBox="1"/>
            <p:nvPr/>
          </p:nvSpPr>
          <p:spPr>
            <a:xfrm>
              <a:off x="6651330" y="3437803"/>
              <a:ext cx="889000"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schemeClr val="accent1"/>
                  </a:solidFill>
                  <a:effectLst/>
                  <a:uLnTx/>
                  <a:uFillTx/>
                  <a:latin typeface="Arial" panose="02080604020202020204" pitchFamily="34" charset="0"/>
                  <a:ea typeface="Arial" panose="02080604020202020204" pitchFamily="34" charset="0"/>
                  <a:sym typeface="Arial" panose="02080604020202020204" pitchFamily="34" charset="0"/>
                </a:rPr>
                <a:t>H</a:t>
              </a:r>
              <a:endParaRPr kumimoji="0" lang="en-US" altLang="zh-CN" sz="6600" b="1" i="0" u="none" strike="noStrike" kern="1200" cap="none" spc="0" normalizeH="0" baseline="0" noProof="0" dirty="0">
                <a:ln>
                  <a:noFill/>
                </a:ln>
                <a:solidFill>
                  <a:schemeClr val="accent1"/>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5" name="文本框 14"/>
            <p:cNvSpPr txBox="1"/>
            <p:nvPr/>
          </p:nvSpPr>
          <p:spPr>
            <a:xfrm>
              <a:off x="5662324" y="4405337"/>
              <a:ext cx="889000"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schemeClr val="accent1"/>
                  </a:solidFill>
                  <a:effectLst/>
                  <a:uLnTx/>
                  <a:uFillTx/>
                  <a:latin typeface="Arial" panose="02080604020202020204" pitchFamily="34" charset="0"/>
                  <a:ea typeface="Arial" panose="02080604020202020204" pitchFamily="34" charset="0"/>
                  <a:sym typeface="Arial" panose="02080604020202020204" pitchFamily="34" charset="0"/>
                </a:rPr>
                <a:t>C</a:t>
              </a:r>
              <a:endParaRPr kumimoji="0" lang="en-US" altLang="zh-CN" sz="6600" b="1" i="0" u="none" strike="noStrike" kern="1200" cap="none" spc="0" normalizeH="0" baseline="0" noProof="0" dirty="0">
                <a:ln>
                  <a:noFill/>
                </a:ln>
                <a:solidFill>
                  <a:schemeClr val="accent1"/>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6" name="文本框 15"/>
            <p:cNvSpPr txBox="1"/>
            <p:nvPr/>
          </p:nvSpPr>
          <p:spPr>
            <a:xfrm>
              <a:off x="4644738" y="3412415"/>
              <a:ext cx="889000"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schemeClr val="accent1"/>
                  </a:solidFill>
                  <a:effectLst/>
                  <a:uLnTx/>
                  <a:uFillTx/>
                  <a:latin typeface="Arial" panose="02080604020202020204" pitchFamily="34" charset="0"/>
                  <a:ea typeface="Arial" panose="02080604020202020204" pitchFamily="34" charset="0"/>
                  <a:sym typeface="Arial" panose="02080604020202020204" pitchFamily="34" charset="0"/>
                </a:rPr>
                <a:t>S</a:t>
              </a:r>
              <a:endParaRPr kumimoji="0" lang="en-US" altLang="zh-CN" sz="6600" b="1" i="0" u="none" strike="noStrike" kern="1200" cap="none" spc="0" normalizeH="0" baseline="0" noProof="0" dirty="0">
                <a:ln>
                  <a:noFill/>
                </a:ln>
                <a:solidFill>
                  <a:schemeClr val="accent1"/>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3" name="文本框 12"/>
            <p:cNvSpPr txBox="1"/>
            <p:nvPr/>
          </p:nvSpPr>
          <p:spPr>
            <a:xfrm>
              <a:off x="5673060" y="2409480"/>
              <a:ext cx="889000"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schemeClr val="accent1"/>
                  </a:solidFill>
                  <a:effectLst/>
                  <a:uLnTx/>
                  <a:uFillTx/>
                  <a:latin typeface="Arial" panose="02080604020202020204" pitchFamily="34" charset="0"/>
                  <a:ea typeface="Arial" panose="02080604020202020204" pitchFamily="34" charset="0"/>
                  <a:sym typeface="Arial" panose="02080604020202020204" pitchFamily="34" charset="0"/>
                </a:rPr>
                <a:t>U</a:t>
              </a:r>
              <a:endParaRPr kumimoji="0" lang="en-US" altLang="zh-CN" sz="6600" b="1" i="0" u="none" strike="noStrike" kern="1200" cap="none" spc="0" normalizeH="0" baseline="0" noProof="0" dirty="0">
                <a:ln>
                  <a:noFill/>
                </a:ln>
                <a:solidFill>
                  <a:schemeClr val="accent1"/>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nvGrpSpPr>
          <p:cNvPr id="7" name="组合 6"/>
          <p:cNvGrpSpPr/>
          <p:nvPr/>
        </p:nvGrpSpPr>
        <p:grpSpPr>
          <a:xfrm>
            <a:off x="630239" y="2004800"/>
            <a:ext cx="3656594" cy="1106805"/>
            <a:chOff x="630239" y="2004800"/>
            <a:chExt cx="3656594" cy="1106805"/>
          </a:xfrm>
        </p:grpSpPr>
        <p:sp>
          <p:nvSpPr>
            <p:cNvPr id="50" name="矩形 49"/>
            <p:cNvSpPr/>
            <p:nvPr/>
          </p:nvSpPr>
          <p:spPr>
            <a:xfrm>
              <a:off x="630239" y="2113326"/>
              <a:ext cx="1791114" cy="953135"/>
            </a:xfrm>
            <a:prstGeom prst="rect">
              <a:avLst/>
            </a:prstGeom>
          </p:spPr>
          <p:txBody>
            <a:bodyPr wrap="square">
              <a:spAutoFit/>
            </a:bodyPr>
            <a:lstStyle/>
            <a:p>
              <a:r>
                <a:rPr lang="en-US" altLang="zh-CN"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4.1 </a:t>
              </a:r>
              <a:r>
                <a:rPr lang="zh-CN" altLang="en-US"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User Interfaces</a:t>
              </a:r>
              <a:endParaRPr lang="zh-CN" altLang="en-US"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sp>
          <p:nvSpPr>
            <p:cNvPr id="61" name="文本框 60"/>
            <p:cNvSpPr txBox="1"/>
            <p:nvPr/>
          </p:nvSpPr>
          <p:spPr>
            <a:xfrm>
              <a:off x="3397833" y="2004800"/>
              <a:ext cx="889000"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gradFill>
                    <a:gsLst>
                      <a:gs pos="20000">
                        <a:schemeClr val="accent1">
                          <a:alpha val="50000"/>
                        </a:schemeClr>
                      </a:gs>
                      <a:gs pos="90000">
                        <a:schemeClr val="accent1">
                          <a:alpha val="0"/>
                        </a:schemeClr>
                      </a:gs>
                    </a:gsLst>
                    <a:lin ang="5400000" scaled="1"/>
                  </a:gradFill>
                  <a:effectLst/>
                  <a:uLnTx/>
                  <a:uFillTx/>
                  <a:latin typeface="Arial" panose="02080604020202020204" pitchFamily="34" charset="0"/>
                  <a:ea typeface="Arial" panose="02080604020202020204" pitchFamily="34" charset="0"/>
                  <a:sym typeface="Arial" panose="02080604020202020204" pitchFamily="34" charset="0"/>
                </a:rPr>
                <a:t>U</a:t>
              </a:r>
              <a:endParaRPr kumimoji="0" lang="en-US" altLang="zh-CN" sz="6600" b="1" i="0" u="none" strike="noStrike" kern="1200" cap="none" spc="0" normalizeH="0" baseline="0" noProof="0" dirty="0">
                <a:ln>
                  <a:noFill/>
                </a:ln>
                <a:gradFill>
                  <a:gsLst>
                    <a:gs pos="20000">
                      <a:schemeClr val="accent1">
                        <a:alpha val="50000"/>
                      </a:schemeClr>
                    </a:gs>
                    <a:gs pos="90000">
                      <a:schemeClr val="accent1">
                        <a:alpha val="0"/>
                      </a:schemeClr>
                    </a:gs>
                  </a:gsLst>
                  <a:lin ang="5400000" scaled="1"/>
                </a:gra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nvGrpSpPr>
          <p:cNvPr id="17" name="组合 16"/>
          <p:cNvGrpSpPr/>
          <p:nvPr/>
        </p:nvGrpSpPr>
        <p:grpSpPr>
          <a:xfrm>
            <a:off x="7909001" y="2004800"/>
            <a:ext cx="3656965" cy="1492250"/>
            <a:chOff x="7909001" y="2004800"/>
            <a:chExt cx="3656965" cy="1492250"/>
          </a:xfrm>
        </p:grpSpPr>
        <p:sp>
          <p:nvSpPr>
            <p:cNvPr id="56" name="矩形 55"/>
            <p:cNvSpPr/>
            <p:nvPr/>
          </p:nvSpPr>
          <p:spPr>
            <a:xfrm>
              <a:off x="9404426" y="2113385"/>
              <a:ext cx="2161540" cy="1383665"/>
            </a:xfrm>
            <a:prstGeom prst="rect">
              <a:avLst/>
            </a:prstGeom>
          </p:spPr>
          <p:txBody>
            <a:bodyPr wrap="square">
              <a:spAutoFit/>
            </a:bodyPr>
            <a:lstStyle/>
            <a:p>
              <a:pPr algn="r"/>
              <a:r>
                <a:rPr lang="en-US" altLang="zh-CN"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4.2 </a:t>
              </a:r>
              <a:r>
                <a:rPr lang="zh-CN" altLang="en-US"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Hardware Interfaces</a:t>
              </a:r>
              <a:endParaRPr lang="zh-CN" altLang="en-US"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sp>
          <p:nvSpPr>
            <p:cNvPr id="62" name="文本框 61"/>
            <p:cNvSpPr txBox="1"/>
            <p:nvPr/>
          </p:nvSpPr>
          <p:spPr>
            <a:xfrm>
              <a:off x="7909001" y="2004800"/>
              <a:ext cx="889000"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gradFill>
                    <a:gsLst>
                      <a:gs pos="20000">
                        <a:schemeClr val="accent1">
                          <a:alpha val="50000"/>
                        </a:schemeClr>
                      </a:gs>
                      <a:gs pos="90000">
                        <a:schemeClr val="accent1">
                          <a:alpha val="0"/>
                        </a:schemeClr>
                      </a:gs>
                    </a:gsLst>
                    <a:lin ang="5400000" scaled="1"/>
                  </a:gradFill>
                  <a:effectLst/>
                  <a:uLnTx/>
                  <a:uFillTx/>
                  <a:latin typeface="Arial" panose="02080604020202020204" pitchFamily="34" charset="0"/>
                  <a:ea typeface="Arial" panose="02080604020202020204" pitchFamily="34" charset="0"/>
                  <a:sym typeface="Arial" panose="02080604020202020204" pitchFamily="34" charset="0"/>
                </a:rPr>
                <a:t>H</a:t>
              </a:r>
              <a:endParaRPr kumimoji="0" lang="en-US" altLang="zh-CN" sz="6600" b="1" i="0" u="none" strike="noStrike" kern="1200" cap="none" spc="0" normalizeH="0" baseline="0" noProof="0" dirty="0">
                <a:ln>
                  <a:noFill/>
                </a:ln>
                <a:gradFill>
                  <a:gsLst>
                    <a:gs pos="20000">
                      <a:schemeClr val="accent1">
                        <a:alpha val="50000"/>
                      </a:schemeClr>
                    </a:gs>
                    <a:gs pos="90000">
                      <a:schemeClr val="accent1">
                        <a:alpha val="0"/>
                      </a:schemeClr>
                    </a:gs>
                  </a:gsLst>
                  <a:lin ang="5400000" scaled="1"/>
                </a:gra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nvGrpSpPr>
          <p:cNvPr id="10" name="组合 9"/>
          <p:cNvGrpSpPr/>
          <p:nvPr/>
        </p:nvGrpSpPr>
        <p:grpSpPr>
          <a:xfrm>
            <a:off x="630239" y="4751543"/>
            <a:ext cx="3656594" cy="1492191"/>
            <a:chOff x="630239" y="4751543"/>
            <a:chExt cx="3656594" cy="1492191"/>
          </a:xfrm>
        </p:grpSpPr>
        <p:sp>
          <p:nvSpPr>
            <p:cNvPr id="53" name="矩形 52"/>
            <p:cNvSpPr/>
            <p:nvPr/>
          </p:nvSpPr>
          <p:spPr>
            <a:xfrm>
              <a:off x="630239" y="4860069"/>
              <a:ext cx="1791114" cy="1383665"/>
            </a:xfrm>
            <a:prstGeom prst="rect">
              <a:avLst/>
            </a:prstGeom>
          </p:spPr>
          <p:txBody>
            <a:bodyPr wrap="square">
              <a:spAutoFit/>
            </a:bodyPr>
            <a:lstStyle/>
            <a:p>
              <a:r>
                <a:rPr lang="en-US" altLang="zh-CN"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4.3 </a:t>
              </a:r>
              <a:r>
                <a:rPr lang="zh-CN" altLang="en-US"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Software Interfaces</a:t>
              </a:r>
              <a:endParaRPr lang="zh-CN" altLang="en-US"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sp>
          <p:nvSpPr>
            <p:cNvPr id="63" name="文本框 62"/>
            <p:cNvSpPr txBox="1"/>
            <p:nvPr/>
          </p:nvSpPr>
          <p:spPr>
            <a:xfrm>
              <a:off x="3397833" y="4751543"/>
              <a:ext cx="889000"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gradFill>
                    <a:gsLst>
                      <a:gs pos="20000">
                        <a:schemeClr val="accent1">
                          <a:alpha val="50000"/>
                        </a:schemeClr>
                      </a:gs>
                      <a:gs pos="90000">
                        <a:schemeClr val="accent1">
                          <a:alpha val="0"/>
                        </a:schemeClr>
                      </a:gs>
                    </a:gsLst>
                    <a:lin ang="5400000" scaled="1"/>
                  </a:gradFill>
                  <a:effectLst/>
                  <a:uLnTx/>
                  <a:uFillTx/>
                  <a:latin typeface="Arial" panose="02080604020202020204" pitchFamily="34" charset="0"/>
                  <a:ea typeface="Arial" panose="02080604020202020204" pitchFamily="34" charset="0"/>
                  <a:sym typeface="Arial" panose="02080604020202020204" pitchFamily="34" charset="0"/>
                </a:rPr>
                <a:t>S</a:t>
              </a:r>
              <a:endParaRPr kumimoji="0" lang="en-US" altLang="zh-CN" sz="6600" b="1" i="0" u="none" strike="noStrike" kern="1200" cap="none" spc="0" normalizeH="0" baseline="0" noProof="0" dirty="0">
                <a:ln>
                  <a:noFill/>
                </a:ln>
                <a:gradFill>
                  <a:gsLst>
                    <a:gs pos="20000">
                      <a:schemeClr val="accent1">
                        <a:alpha val="50000"/>
                      </a:schemeClr>
                    </a:gs>
                    <a:gs pos="90000">
                      <a:schemeClr val="accent1">
                        <a:alpha val="0"/>
                      </a:schemeClr>
                    </a:gs>
                  </a:gsLst>
                  <a:lin ang="5400000" scaled="1"/>
                </a:gra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nvGrpSpPr>
          <p:cNvPr id="12" name="组合 11"/>
          <p:cNvGrpSpPr/>
          <p:nvPr/>
        </p:nvGrpSpPr>
        <p:grpSpPr>
          <a:xfrm>
            <a:off x="7909001" y="4751543"/>
            <a:ext cx="3761740" cy="1492250"/>
            <a:chOff x="7909001" y="4751543"/>
            <a:chExt cx="3761740" cy="1492250"/>
          </a:xfrm>
        </p:grpSpPr>
        <p:sp>
          <p:nvSpPr>
            <p:cNvPr id="59" name="矩形 58"/>
            <p:cNvSpPr/>
            <p:nvPr/>
          </p:nvSpPr>
          <p:spPr>
            <a:xfrm>
              <a:off x="8797366" y="4860128"/>
              <a:ext cx="2873375" cy="1383665"/>
            </a:xfrm>
            <a:prstGeom prst="rect">
              <a:avLst/>
            </a:prstGeom>
          </p:spPr>
          <p:txBody>
            <a:bodyPr wrap="square">
              <a:spAutoFit/>
            </a:bodyPr>
            <a:lstStyle/>
            <a:p>
              <a:pPr algn="r"/>
              <a:r>
                <a:rPr lang="en-US" altLang="zh-CN"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4.4 </a:t>
              </a:r>
              <a:r>
                <a:rPr lang="zh-CN" altLang="en-US"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Communications Interfaces</a:t>
              </a:r>
              <a:endParaRPr lang="zh-CN" altLang="en-US" sz="28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sp>
          <p:nvSpPr>
            <p:cNvPr id="64" name="文本框 63"/>
            <p:cNvSpPr txBox="1"/>
            <p:nvPr/>
          </p:nvSpPr>
          <p:spPr>
            <a:xfrm>
              <a:off x="7909001" y="4751543"/>
              <a:ext cx="889000" cy="1106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gradFill>
                    <a:gsLst>
                      <a:gs pos="20000">
                        <a:schemeClr val="accent1">
                          <a:alpha val="50000"/>
                        </a:schemeClr>
                      </a:gs>
                      <a:gs pos="90000">
                        <a:schemeClr val="accent1">
                          <a:alpha val="0"/>
                        </a:schemeClr>
                      </a:gs>
                    </a:gsLst>
                    <a:lin ang="5400000" scaled="1"/>
                  </a:gradFill>
                  <a:effectLst/>
                  <a:uLnTx/>
                  <a:uFillTx/>
                  <a:latin typeface="Arial" panose="02080604020202020204" pitchFamily="34" charset="0"/>
                  <a:ea typeface="Arial" panose="02080604020202020204" pitchFamily="34" charset="0"/>
                  <a:sym typeface="Arial" panose="02080604020202020204" pitchFamily="34" charset="0"/>
                </a:rPr>
                <a:t>C</a:t>
              </a:r>
              <a:endParaRPr kumimoji="0" lang="en-US" altLang="zh-CN" sz="6600" b="1" i="0" u="none" strike="noStrike" kern="1200" cap="none" spc="0" normalizeH="0" baseline="0" noProof="0" dirty="0">
                <a:ln>
                  <a:noFill/>
                </a:ln>
                <a:gradFill>
                  <a:gsLst>
                    <a:gs pos="20000">
                      <a:schemeClr val="accent1">
                        <a:alpha val="50000"/>
                      </a:schemeClr>
                    </a:gs>
                    <a:gs pos="90000">
                      <a:schemeClr val="accent1">
                        <a:alpha val="0"/>
                      </a:schemeClr>
                    </a:gs>
                  </a:gsLst>
                  <a:lin ang="5400000" scaled="1"/>
                </a:gra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nvGrpSpPr>
          <p:cNvPr id="55" name="组合 54"/>
          <p:cNvGrpSpPr/>
          <p:nvPr/>
        </p:nvGrpSpPr>
        <p:grpSpPr>
          <a:xfrm>
            <a:off x="2786920" y="362585"/>
            <a:ext cx="6618160" cy="1077018"/>
            <a:chOff x="2786920" y="362585"/>
            <a:chExt cx="6618160" cy="1077018"/>
          </a:xfrm>
        </p:grpSpPr>
        <p:sp>
          <p:nvSpPr>
            <p:cNvPr id="58" name="矩形 57"/>
            <p:cNvSpPr/>
            <p:nvPr/>
          </p:nvSpPr>
          <p:spPr>
            <a:xfrm>
              <a:off x="4856920" y="1132898"/>
              <a:ext cx="2478160" cy="306705"/>
            </a:xfrm>
            <a:prstGeom prst="rect">
              <a:avLst/>
            </a:prstGeom>
            <a:noFill/>
          </p:spPr>
          <p:txBody>
            <a:bodyPr wrap="square">
              <a:spAutoFit/>
            </a:bodyPr>
            <a:lstStyle/>
            <a:p>
              <a:pPr algn="ctr"/>
              <a:r>
                <a:rPr lang="en-US" altLang="zh-CN" sz="1400">
                  <a:solidFill>
                    <a:schemeClr val="bg1"/>
                  </a:solidFill>
                  <a:latin typeface="Arial" panose="02080604020202020204" pitchFamily="34" charset="0"/>
                  <a:ea typeface="Arial" panose="02080604020202020204" pitchFamily="34" charset="0"/>
                  <a:sym typeface="Arial" panose="02080604020202020204" pitchFamily="34" charset="0"/>
                </a:rPr>
                <a:t>REQUIREMENTS</a:t>
              </a:r>
              <a:endParaRPr lang="en-US" altLang="zh-CN" sz="1400">
                <a:solidFill>
                  <a:schemeClr val="bg1"/>
                </a:solidFill>
                <a:latin typeface="Arial" panose="02080604020202020204" pitchFamily="34" charset="0"/>
                <a:ea typeface="Arial" panose="02080604020202020204" pitchFamily="34" charset="0"/>
                <a:sym typeface="Arial" panose="02080604020202020204" pitchFamily="34" charset="0"/>
              </a:endParaRPr>
            </a:p>
          </p:txBody>
        </p:sp>
        <p:sp>
          <p:nvSpPr>
            <p:cNvPr id="65" name="矩形 64"/>
            <p:cNvSpPr/>
            <p:nvPr/>
          </p:nvSpPr>
          <p:spPr>
            <a:xfrm>
              <a:off x="4856399" y="362585"/>
              <a:ext cx="2479204" cy="829945"/>
            </a:xfrm>
            <a:prstGeom prst="rect">
              <a:avLst/>
            </a:prstGeom>
          </p:spPr>
          <p:txBody>
            <a:bodyPr wrap="square">
              <a:spAutoFit/>
            </a:bodyPr>
            <a:lstStyle/>
            <a:p>
              <a:pPr algn="ctr" fontAlgn="base">
                <a:spcBef>
                  <a:spcPct val="0"/>
                </a:spcBef>
                <a:spcAft>
                  <a:spcPct val="0"/>
                </a:spcAft>
                <a:defRPr/>
              </a:pPr>
              <a:r>
                <a:rPr lang="zh-CN" altLang="en-US" sz="2400" b="1" spc="300">
                  <a:solidFill>
                    <a:schemeClr val="accent1"/>
                  </a:solidFill>
                  <a:latin typeface="Arial" panose="02080604020202020204" pitchFamily="34" charset="0"/>
                  <a:ea typeface="Arial" panose="02080604020202020204" pitchFamily="34" charset="0"/>
                  <a:sym typeface="Arial" panose="02080604020202020204" pitchFamily="34" charset="0"/>
                </a:rPr>
                <a:t> External Interface </a:t>
              </a:r>
              <a:endParaRPr lang="zh-CN" altLang="en-US" sz="2400" b="1" spc="300">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grpSp>
          <p:nvGrpSpPr>
            <p:cNvPr id="66" name="组合 65"/>
            <p:cNvGrpSpPr/>
            <p:nvPr/>
          </p:nvGrpSpPr>
          <p:grpSpPr>
            <a:xfrm>
              <a:off x="7065080" y="742162"/>
              <a:ext cx="2340000" cy="537302"/>
              <a:chOff x="7065080" y="742162"/>
              <a:chExt cx="2340000" cy="537302"/>
            </a:xfrm>
          </p:grpSpPr>
          <p:grpSp>
            <p:nvGrpSpPr>
              <p:cNvPr id="74" name="组合 73"/>
              <p:cNvGrpSpPr/>
              <p:nvPr/>
            </p:nvGrpSpPr>
            <p:grpSpPr>
              <a:xfrm>
                <a:off x="7263080" y="742162"/>
                <a:ext cx="342000" cy="72000"/>
                <a:chOff x="7263080" y="742162"/>
                <a:chExt cx="342000" cy="72000"/>
              </a:xfrm>
            </p:grpSpPr>
            <p:cxnSp>
              <p:nvCxnSpPr>
                <p:cNvPr id="78" name="直接连接符 77"/>
                <p:cNvCxnSpPr/>
                <p:nvPr/>
              </p:nvCxnSpPr>
              <p:spPr>
                <a:xfrm>
                  <a:off x="733508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椭圆 78"/>
                <p:cNvSpPr>
                  <a:spLocks noChangeAspect="1"/>
                </p:cNvSpPr>
                <p:nvPr/>
              </p:nvSpPr>
              <p:spPr>
                <a:xfrm>
                  <a:off x="726308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75" name="直接连接符 74"/>
              <p:cNvCxnSpPr/>
              <p:nvPr/>
            </p:nvCxnSpPr>
            <p:spPr>
              <a:xfrm>
                <a:off x="706508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605080" y="778162"/>
                <a:ext cx="0" cy="501302"/>
              </a:xfrm>
              <a:prstGeom prst="lin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0508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2786920" y="742162"/>
              <a:ext cx="2340000" cy="537302"/>
              <a:chOff x="2786920" y="742162"/>
              <a:chExt cx="2340000" cy="537302"/>
            </a:xfrm>
          </p:grpSpPr>
          <p:grpSp>
            <p:nvGrpSpPr>
              <p:cNvPr id="68" name="组合 67"/>
              <p:cNvGrpSpPr/>
              <p:nvPr/>
            </p:nvGrpSpPr>
            <p:grpSpPr>
              <a:xfrm>
                <a:off x="4586920" y="742162"/>
                <a:ext cx="342000" cy="72000"/>
                <a:chOff x="4586920" y="742162"/>
                <a:chExt cx="342000" cy="72000"/>
              </a:xfrm>
            </p:grpSpPr>
            <p:cxnSp>
              <p:nvCxnSpPr>
                <p:cNvPr id="72" name="直接连接符 71"/>
                <p:cNvCxnSpPr/>
                <p:nvPr/>
              </p:nvCxnSpPr>
              <p:spPr>
                <a:xfrm flipH="1">
                  <a:off x="458692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椭圆 72"/>
                <p:cNvSpPr>
                  <a:spLocks noChangeAspect="1"/>
                </p:cNvSpPr>
                <p:nvPr/>
              </p:nvSpPr>
              <p:spPr>
                <a:xfrm flipH="1">
                  <a:off x="485692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69" name="直接连接符 68"/>
              <p:cNvCxnSpPr/>
              <p:nvPr/>
            </p:nvCxnSpPr>
            <p:spPr>
              <a:xfrm flipH="1">
                <a:off x="458692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586920" y="778162"/>
                <a:ext cx="0" cy="5013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278692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style.rotation</p:attrName>
                                        </p:attrNameLst>
                                      </p:cBhvr>
                                      <p:tavLst>
                                        <p:tav tm="0">
                                          <p:val>
                                            <p:fltVal val="90"/>
                                          </p:val>
                                        </p:tav>
                                        <p:tav tm="100000">
                                          <p:val>
                                            <p:fltVal val="0"/>
                                          </p:val>
                                        </p:tav>
                                      </p:tavLst>
                                    </p:anim>
                                    <p:animEffect transition="in" filter="fade">
                                      <p:cBhvr>
                                        <p:cTn id="15" dur="1000"/>
                                        <p:tgtEl>
                                          <p:spTgt spid="11"/>
                                        </p:tgtEl>
                                      </p:cBhvr>
                                    </p:animEffect>
                                  </p:childTnLst>
                                </p:cTn>
                              </p:par>
                              <p:par>
                                <p:cTn id="16" presetID="42" presetClass="entr" presetSubtype="0" fill="hold" nodeType="withEffect">
                                  <p:stCondLst>
                                    <p:cond delay="1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5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0" y="-78740"/>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182246"/>
            <a:ext cx="11172191" cy="6363969"/>
            <a:chOff x="2136000" y="250427"/>
            <a:chExt cx="7965405" cy="3184358"/>
          </a:xfrm>
        </p:grpSpPr>
        <p:sp>
          <p:nvSpPr>
            <p:cNvPr id="4" name="文本框 3"/>
            <p:cNvSpPr txBox="1"/>
            <p:nvPr/>
          </p:nvSpPr>
          <p:spPr>
            <a:xfrm>
              <a:off x="2136453" y="250427"/>
              <a:ext cx="7964952" cy="384462"/>
            </a:xfrm>
            <a:prstGeom prst="rect">
              <a:avLst/>
            </a:prstGeom>
            <a:noFill/>
          </p:spPr>
          <p:txBody>
            <a:bodyPr wrap="square" rtlCol="0">
              <a:spAutoFit/>
            </a:bodyPr>
            <a:lstStyle/>
            <a:p>
              <a:pPr algn="ctr"/>
              <a:r>
                <a:rPr lang="en-US" altLang="zh-CN"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4.1 </a:t>
              </a:r>
              <a:r>
                <a:rPr lang="zh-CN" alt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User Interfaces</a:t>
              </a:r>
              <a:endParaRPr lang="en-US" altLang="zh-CN"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50265" y="1972310"/>
            <a:ext cx="10858500" cy="1322070"/>
          </a:xfrm>
          <a:prstGeom prst="rect">
            <a:avLst/>
          </a:prstGeom>
          <a:noFill/>
        </p:spPr>
        <p:txBody>
          <a:bodyPr wrap="square" rtlCol="0">
            <a:spAutoFit/>
          </a:bodyPr>
          <a:p>
            <a:pPr marL="342900" indent="-342900">
              <a:buFont typeface="Arial" panose="02080604020202020204" pitchFamily="34" charset="0"/>
              <a:buChar char="•"/>
            </a:pPr>
            <a:r>
              <a:rPr lang="en-US" sz="2000">
                <a:solidFill>
                  <a:schemeClr val="bg1"/>
                </a:solidFill>
              </a:rPr>
              <a:t> Front-end: HTML, CSS, javascript.</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 Back-end: Python Django.</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 Help manual: To help the user take a tour within the system and help them get full        knowledge of using the system.</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0" y="-78740"/>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295276"/>
            <a:ext cx="11108506" cy="6250939"/>
            <a:chOff x="2136000" y="306984"/>
            <a:chExt cx="7920000" cy="3127801"/>
          </a:xfrm>
        </p:grpSpPr>
        <p:sp>
          <p:nvSpPr>
            <p:cNvPr id="4" name="文本框 3"/>
            <p:cNvSpPr txBox="1"/>
            <p:nvPr/>
          </p:nvSpPr>
          <p:spPr>
            <a:xfrm>
              <a:off x="3144692" y="306984"/>
              <a:ext cx="5641067" cy="384462"/>
            </a:xfrm>
            <a:prstGeom prst="rect">
              <a:avLst/>
            </a:prstGeom>
            <a:noFill/>
          </p:spPr>
          <p:txBody>
            <a:bodyPr wrap="square" rtlCol="0">
              <a:spAutoFit/>
            </a:bodyPr>
            <a:lstStyle/>
            <a:p>
              <a:pPr algn="r"/>
              <a:r>
                <a:rPr lang="en-US" altLang="zh-CN"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4.2 </a:t>
              </a:r>
              <a:r>
                <a:rPr lang="zh-CN" alt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Hardware Interfaces</a:t>
              </a:r>
              <a:endParaRPr lang="en-US" altLang="zh-CN"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50265" y="1972310"/>
            <a:ext cx="10858500" cy="706755"/>
          </a:xfrm>
          <a:prstGeom prst="rect">
            <a:avLst/>
          </a:prstGeom>
          <a:noFill/>
        </p:spPr>
        <p:txBody>
          <a:bodyPr wrap="square" rtlCol="0">
            <a:spAutoFit/>
          </a:bodyPr>
          <a:p>
            <a:pPr marL="342900" indent="-342900">
              <a:buFont typeface="Arial" panose="02080604020202020204" pitchFamily="34" charset="0"/>
              <a:buChar char="•"/>
            </a:pPr>
            <a:r>
              <a:rPr lang="en-US" sz="2000">
                <a:solidFill>
                  <a:schemeClr val="bg1"/>
                </a:solidFill>
              </a:rPr>
              <a:t> Windows</a:t>
            </a:r>
            <a:endParaRPr lang="en-US" sz="2000">
              <a:solidFill>
                <a:schemeClr val="bg1"/>
              </a:solidFill>
            </a:endParaRPr>
          </a:p>
          <a:p>
            <a:pPr marL="342900" indent="-342900">
              <a:buFont typeface="Arial" panose="02080604020202020204" pitchFamily="34" charset="0"/>
              <a:buChar char="•"/>
            </a:pPr>
            <a:r>
              <a:rPr lang="en-US" sz="2000">
                <a:solidFill>
                  <a:schemeClr val="bg1"/>
                </a:solidFill>
              </a:rPr>
              <a:t>A browser which supports HTML and Javascript.</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0" y="-78740"/>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295276"/>
            <a:ext cx="11108506" cy="6250939"/>
            <a:chOff x="2136000" y="306984"/>
            <a:chExt cx="7920000" cy="3127801"/>
          </a:xfrm>
        </p:grpSpPr>
        <p:sp>
          <p:nvSpPr>
            <p:cNvPr id="4" name="文本框 3"/>
            <p:cNvSpPr txBox="1"/>
            <p:nvPr/>
          </p:nvSpPr>
          <p:spPr>
            <a:xfrm>
              <a:off x="3144692" y="306984"/>
              <a:ext cx="5641067" cy="384462"/>
            </a:xfrm>
            <a:prstGeom prst="rect">
              <a:avLst/>
            </a:prstGeom>
            <a:noFill/>
          </p:spPr>
          <p:txBody>
            <a:bodyPr wrap="square" rtlCol="0">
              <a:spAutoFit/>
            </a:bodyPr>
            <a:lstStyle/>
            <a:p>
              <a:pPr algn="r"/>
              <a:r>
                <a:rPr lang="en-US" altLang="zh-CN"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4.3 </a:t>
              </a:r>
              <a:r>
                <a:rPr lang="zh-CN" alt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Software Interfaces</a:t>
              </a:r>
              <a:endParaRPr lang="en-US" altLang="zh-CN"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50265" y="1972310"/>
            <a:ext cx="10858500" cy="398780"/>
          </a:xfrm>
          <a:prstGeom prst="rect">
            <a:avLst/>
          </a:prstGeom>
          <a:noFill/>
        </p:spPr>
        <p:txBody>
          <a:bodyPr wrap="square" rtlCol="0">
            <a:spAutoFit/>
          </a:bodyPr>
          <a:p>
            <a:pPr marL="342900" indent="-342900">
              <a:buFont typeface="Arial" panose="02080604020202020204" pitchFamily="34" charset="0"/>
              <a:buChar char="•"/>
            </a:pPr>
            <a:endParaRPr lang="en-US" sz="2000">
              <a:solidFill>
                <a:schemeClr val="bg1"/>
              </a:solidFill>
            </a:endParaRPr>
          </a:p>
        </p:txBody>
      </p:sp>
      <p:graphicFrame>
        <p:nvGraphicFramePr>
          <p:cNvPr id="8" name="Table 7"/>
          <p:cNvGraphicFramePr/>
          <p:nvPr/>
        </p:nvGraphicFramePr>
        <p:xfrm>
          <a:off x="1828800" y="1530350"/>
          <a:ext cx="9020810" cy="4549140"/>
        </p:xfrm>
        <a:graphic>
          <a:graphicData uri="http://schemas.openxmlformats.org/drawingml/2006/table">
            <a:tbl>
              <a:tblPr firstRow="1" bandRow="1">
                <a:tableStyleId>{5C22544A-7EE6-4342-B048-85BDC9FD1C3A}</a:tableStyleId>
              </a:tblPr>
              <a:tblGrid>
                <a:gridCol w="4510405"/>
                <a:gridCol w="4510405"/>
              </a:tblGrid>
              <a:tr h="1024255">
                <a:tc>
                  <a:txBody>
                    <a:bodyPr/>
                    <a:p>
                      <a:pPr indent="0">
                        <a:buNone/>
                      </a:pPr>
                      <a:r>
                        <a:rPr lang="en-US" sz="1800" b="0" i="1">
                          <a:latin typeface="TimesNewRomanPSMT" charset="0"/>
                          <a:cs typeface="TimesNewRomanPSMT" charset="0"/>
                        </a:rPr>
                        <a:t>Software used</a:t>
                      </a:r>
                      <a:endParaRPr lang="en-US" sz="1800" b="0" i="1">
                        <a:latin typeface="TimesNewRomanPSMT" charset="0"/>
                        <a:ea typeface="TimesNewRomanPSMT" charset="0"/>
                        <a:cs typeface="TimesNewRomanPSMT" charset="0"/>
                      </a:endParaRPr>
                    </a:p>
                  </a:txBody>
                  <a:tcPr marL="68580" marR="68580" marT="0" marB="0" vert="horz" anchor="t" anchorCtr="0"/>
                </a:tc>
                <a:tc>
                  <a:txBody>
                    <a:bodyPr/>
                    <a:p>
                      <a:pPr indent="0">
                        <a:buNone/>
                      </a:pPr>
                      <a:r>
                        <a:rPr lang="en-US" sz="1800" b="0" i="1">
                          <a:latin typeface="TimesNewRomanPSMT" charset="0"/>
                          <a:cs typeface="TimesNewRomanPSMT" charset="0"/>
                        </a:rPr>
                        <a:t>Description</a:t>
                      </a:r>
                      <a:endParaRPr lang="en-US" sz="1800" b="0" i="1">
                        <a:latin typeface="TimesNewRomanPSMT" charset="0"/>
                        <a:ea typeface="TimesNewRomanPSMT" charset="0"/>
                        <a:cs typeface="TimesNewRomanPSMT" charset="0"/>
                      </a:endParaRPr>
                    </a:p>
                  </a:txBody>
                  <a:tcPr marL="68580" marR="68580" marT="0" marB="0" vert="horz" anchor="t" anchorCtr="0"/>
                </a:tc>
              </a:tr>
              <a:tr h="1475740">
                <a:tc>
                  <a:txBody>
                    <a:bodyPr/>
                    <a:p>
                      <a:pPr indent="0">
                        <a:buNone/>
                      </a:pPr>
                      <a:r>
                        <a:rPr lang="en-US" sz="1800" b="0">
                          <a:latin typeface="TimesNewRomanPSMT" charset="0"/>
                          <a:cs typeface="TimesNewRomanPSMT" charset="0"/>
                        </a:rPr>
                        <a:t>Operating system</a:t>
                      </a:r>
                      <a:endParaRPr lang="en-US" sz="1800" b="0">
                        <a:latin typeface="TimesNewRomanPSMT" charset="0"/>
                        <a:ea typeface="TimesNewRomanPSMT" charset="0"/>
                        <a:cs typeface="TimesNewRomanPSMT" charset="0"/>
                      </a:endParaRPr>
                    </a:p>
                  </a:txBody>
                  <a:tcPr marL="68580" marR="68580" marT="0" marB="0" vert="horz" anchor="t" anchorCtr="0"/>
                </a:tc>
                <a:tc>
                  <a:txBody>
                    <a:bodyPr/>
                    <a:p>
                      <a:pPr indent="0">
                        <a:buNone/>
                      </a:pPr>
                      <a:r>
                        <a:rPr lang="en-US" sz="1800" b="0">
                          <a:solidFill>
                            <a:srgbClr val="000000"/>
                          </a:solidFill>
                          <a:latin typeface="TimesNewRomanPSMT" charset="0"/>
                          <a:cs typeface="TimesNewRomanPSMT" charset="0"/>
                        </a:rPr>
                        <a:t>We have chosen Windows as the major operating system for its best support and user-friendliness. But also there is a version compatible with unix.</a:t>
                      </a:r>
                      <a:r>
                        <a:rPr lang="en-US" sz="1800" b="0">
                          <a:latin typeface="TimesNewRomanPSMT" charset="0"/>
                          <a:cs typeface="TimesNewRomanPSMT" charset="0"/>
                        </a:rPr>
                        <a:t> </a:t>
                      </a:r>
                      <a:endParaRPr lang="en-US" sz="1800" b="0">
                        <a:solidFill>
                          <a:srgbClr val="000000"/>
                        </a:solidFill>
                        <a:latin typeface="TimesNewRomanPSMT" charset="0"/>
                        <a:ea typeface="TimesNewRomanPSMT" charset="0"/>
                        <a:cs typeface="TimesNewRomanPSMT" charset="0"/>
                      </a:endParaRPr>
                    </a:p>
                  </a:txBody>
                  <a:tcPr marL="68580" marR="68580" marT="0" marB="0" vert="horz" anchor="t" anchorCtr="0"/>
                </a:tc>
              </a:tr>
              <a:tr h="1024890">
                <a:tc>
                  <a:txBody>
                    <a:bodyPr/>
                    <a:p>
                      <a:pPr indent="0">
                        <a:buNone/>
                      </a:pPr>
                      <a:r>
                        <a:rPr lang="en-US" sz="1800" b="0">
                          <a:solidFill>
                            <a:srgbClr val="000000"/>
                          </a:solidFill>
                          <a:latin typeface="TimesNewRomanPSMT" charset="0"/>
                          <a:cs typeface="TimesNewRomanPSMT" charset="0"/>
                        </a:rPr>
                        <a:t>Database</a:t>
                      </a:r>
                      <a:r>
                        <a:rPr lang="en-US" sz="1800" b="0">
                          <a:latin typeface="TimesNewRomanPSMT" charset="0"/>
                          <a:cs typeface="TimesNewRomanPSMT" charset="0"/>
                        </a:rPr>
                        <a:t> </a:t>
                      </a:r>
                      <a:endParaRPr lang="en-US" sz="1800" b="0">
                        <a:solidFill>
                          <a:srgbClr val="000000"/>
                        </a:solidFill>
                        <a:latin typeface="TimesNewRomanPSMT" charset="0"/>
                        <a:ea typeface="TimesNewRomanPSMT" charset="0"/>
                        <a:cs typeface="TimesNewRomanPSMT" charset="0"/>
                      </a:endParaRPr>
                    </a:p>
                  </a:txBody>
                  <a:tcPr marL="68580" marR="68580" marT="0" marB="0" vert="horz" anchor="t" anchorCtr="0"/>
                </a:tc>
                <a:tc>
                  <a:txBody>
                    <a:bodyPr/>
                    <a:p>
                      <a:pPr indent="0">
                        <a:buNone/>
                      </a:pPr>
                      <a:r>
                        <a:rPr lang="en-US" sz="1800" b="0">
                          <a:solidFill>
                            <a:srgbClr val="000000"/>
                          </a:solidFill>
                          <a:latin typeface="TimesNewRomanPSMT" charset="0"/>
                          <a:cs typeface="TimesNewRomanPSMT" charset="0"/>
                        </a:rPr>
                        <a:t>To save the applicant’s records, Companies’ records we have chosen SQL+ database.</a:t>
                      </a:r>
                      <a:r>
                        <a:rPr lang="en-US" sz="1800" b="0">
                          <a:latin typeface="TimesNewRomanPSMT" charset="0"/>
                          <a:cs typeface="TimesNewRomanPSMT" charset="0"/>
                        </a:rPr>
                        <a:t> </a:t>
                      </a:r>
                      <a:endParaRPr lang="en-US" sz="1800" b="0">
                        <a:solidFill>
                          <a:srgbClr val="000000"/>
                        </a:solidFill>
                        <a:latin typeface="TimesNewRomanPSMT" charset="0"/>
                        <a:ea typeface="TimesNewRomanPSMT" charset="0"/>
                        <a:cs typeface="TimesNewRomanPSMT" charset="0"/>
                      </a:endParaRPr>
                    </a:p>
                  </a:txBody>
                  <a:tcPr marL="68580" marR="68580" marT="0" marB="0" vert="horz" anchor="t" anchorCtr="0"/>
                </a:tc>
              </a:tr>
              <a:tr h="1024255">
                <a:tc>
                  <a:txBody>
                    <a:bodyPr/>
                    <a:p>
                      <a:pPr indent="0">
                        <a:buNone/>
                      </a:pPr>
                      <a:r>
                        <a:rPr lang="en-US" sz="1800" b="0">
                          <a:latin typeface="TimesNewRomanPSMT" charset="0"/>
                          <a:cs typeface="TimesNewRomanPSMT" charset="0"/>
                        </a:rPr>
                        <a:t>Python Django</a:t>
                      </a:r>
                      <a:endParaRPr lang="en-US" sz="1800" b="0">
                        <a:latin typeface="TimesNewRomanPSMT" charset="0"/>
                        <a:ea typeface="TimesNewRomanPSMT" charset="0"/>
                        <a:cs typeface="TimesNewRomanPSMT" charset="0"/>
                      </a:endParaRPr>
                    </a:p>
                  </a:txBody>
                  <a:tcPr marL="68580" marR="68580" marT="0" marB="0" vert="horz" anchor="t" anchorCtr="0"/>
                </a:tc>
                <a:tc>
                  <a:txBody>
                    <a:bodyPr/>
                    <a:p>
                      <a:pPr indent="0">
                        <a:buNone/>
                      </a:pPr>
                      <a:r>
                        <a:rPr lang="en-US" sz="1800" b="0">
                          <a:solidFill>
                            <a:srgbClr val="000000"/>
                          </a:solidFill>
                          <a:latin typeface="TimesNewRomanPSMT" charset="0"/>
                          <a:cs typeface="TimesNewRomanPSMT" charset="0"/>
                        </a:rPr>
                        <a:t>To implement the project we have chosen Django web framework for its more interactive support.</a:t>
                      </a:r>
                      <a:endParaRPr lang="en-US" sz="1800" b="0">
                        <a:solidFill>
                          <a:srgbClr val="000000"/>
                        </a:solidFill>
                        <a:latin typeface="TimesNewRomanPSMT" charset="0"/>
                        <a:ea typeface="TimesNewRomanPSMT" charset="0"/>
                        <a:cs typeface="TimesNewRomanPSMT" charset="0"/>
                      </a:endParaRPr>
                    </a:p>
                  </a:txBody>
                  <a:tcPr marL="68580" marR="68580" marT="0" marB="0"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0" y="-78740"/>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295276"/>
            <a:ext cx="11108506" cy="6250939"/>
            <a:chOff x="2136000" y="306984"/>
            <a:chExt cx="7920000" cy="3127801"/>
          </a:xfrm>
        </p:grpSpPr>
        <p:sp>
          <p:nvSpPr>
            <p:cNvPr id="4" name="文本框 3"/>
            <p:cNvSpPr txBox="1"/>
            <p:nvPr/>
          </p:nvSpPr>
          <p:spPr>
            <a:xfrm>
              <a:off x="3144692" y="306984"/>
              <a:ext cx="5641067" cy="384462"/>
            </a:xfrm>
            <a:prstGeom prst="rect">
              <a:avLst/>
            </a:prstGeom>
            <a:noFill/>
          </p:spPr>
          <p:txBody>
            <a:bodyPr wrap="square" rtlCol="0">
              <a:spAutoFit/>
            </a:bodyPr>
            <a:lstStyle/>
            <a:p>
              <a:pPr algn="r"/>
              <a:r>
                <a:rPr lang="en-US" altLang="zh-CN"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4.4 </a:t>
              </a:r>
              <a:r>
                <a:rPr lang="zh-CN" alt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Communications Interfaces</a:t>
              </a:r>
              <a:endParaRPr lang="en-US" altLang="zh-CN"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50265" y="1972310"/>
            <a:ext cx="10858500" cy="1630045"/>
          </a:xfrm>
          <a:prstGeom prst="rect">
            <a:avLst/>
          </a:prstGeom>
          <a:noFill/>
        </p:spPr>
        <p:txBody>
          <a:bodyPr wrap="square" rtlCol="0">
            <a:spAutoFit/>
          </a:bodyPr>
          <a:p>
            <a:pPr indent="0">
              <a:buFont typeface="Arial" panose="02080604020202020204" pitchFamily="34" charset="0"/>
              <a:buNone/>
            </a:pPr>
            <a:r>
              <a:rPr lang="en-US" sz="2000">
                <a:solidFill>
                  <a:schemeClr val="bg1"/>
                </a:solidFill>
              </a:rPr>
              <a:t>This project supports all type of browsers. The system will communicate with the apps in it i.e The applicant’s account will ask for verification of account from the companies account which has that privilegde to validate that account. I am using a simple electronic forms for the collection of data from the applicants. And using this information we get to validate the account.</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screen"/>
          <a:stretch>
            <a:fillRect/>
          </a:stretch>
        </p:blipFill>
        <p:spPr>
          <a:xfrm>
            <a:off x="1916169" y="0"/>
            <a:ext cx="10275831" cy="6858000"/>
          </a:xfrm>
          <a:prstGeom prst="rect">
            <a:avLst/>
          </a:prstGeom>
        </p:spPr>
      </p:pic>
      <p:sp>
        <p:nvSpPr>
          <p:cNvPr id="9" name="矩形 8"/>
          <p:cNvSpPr/>
          <p:nvPr/>
        </p:nvSpPr>
        <p:spPr>
          <a:xfrm>
            <a:off x="0" y="0"/>
            <a:ext cx="3629704"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6" name="矩形 5"/>
          <p:cNvSpPr/>
          <p:nvPr/>
        </p:nvSpPr>
        <p:spPr>
          <a:xfrm flipH="1">
            <a:off x="3619500" y="0"/>
            <a:ext cx="8572500" cy="6858000"/>
          </a:xfrm>
          <a:prstGeom prst="rect">
            <a:avLst/>
          </a:prstGeom>
          <a:gradFill>
            <a:gsLst>
              <a:gs pos="90000">
                <a:schemeClr val="accent2">
                  <a:lumMod val="75000"/>
                </a:schemeClr>
              </a:gs>
              <a:gs pos="0">
                <a:schemeClr val="accent2">
                  <a:lumMod val="7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7" name="组合 16"/>
          <p:cNvGrpSpPr/>
          <p:nvPr/>
        </p:nvGrpSpPr>
        <p:grpSpPr>
          <a:xfrm>
            <a:off x="629285" y="1938020"/>
            <a:ext cx="8080375" cy="2618265"/>
            <a:chOff x="629557" y="1937704"/>
            <a:chExt cx="8080375" cy="2647002"/>
          </a:xfrm>
        </p:grpSpPr>
        <p:sp>
          <p:nvSpPr>
            <p:cNvPr id="19" name="矩形 18"/>
            <p:cNvSpPr/>
            <p:nvPr/>
          </p:nvSpPr>
          <p:spPr>
            <a:xfrm>
              <a:off x="629557" y="1937704"/>
              <a:ext cx="3104243" cy="2239190"/>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115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05</a:t>
              </a:r>
              <a:endParaRPr kumimoji="0" lang="zh-CN" altLang="en-US" sz="115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20" name="组合 19"/>
            <p:cNvGrpSpPr/>
            <p:nvPr/>
          </p:nvGrpSpPr>
          <p:grpSpPr>
            <a:xfrm>
              <a:off x="725606" y="4419011"/>
              <a:ext cx="3708000" cy="108000"/>
              <a:chOff x="623838" y="4446011"/>
              <a:chExt cx="3708000" cy="108000"/>
            </a:xfrm>
          </p:grpSpPr>
          <p:cxnSp>
            <p:nvCxnSpPr>
              <p:cNvPr id="22" name="直接连接符 21"/>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椭圆 22"/>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sp>
          <p:nvSpPr>
            <p:cNvPr id="21" name="矩形 20"/>
            <p:cNvSpPr/>
            <p:nvPr/>
          </p:nvSpPr>
          <p:spPr>
            <a:xfrm>
              <a:off x="629557" y="2850104"/>
              <a:ext cx="8080375" cy="1734602"/>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lang="en-US" altLang="zh-CN" sz="4400" b="1" spc="131"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NON FUNCTIONAL REQUIREMENTS</a:t>
              </a:r>
              <a:endParaRPr kumimoji="0" lang="en-US" altLang="zh-CN" sz="4400"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4425877" y="2158982"/>
            <a:ext cx="3340246" cy="3874686"/>
            <a:chOff x="4425877" y="2158982"/>
            <a:chExt cx="3340246" cy="3874686"/>
          </a:xfrm>
        </p:grpSpPr>
        <p:sp>
          <p:nvSpPr>
            <p:cNvPr id="21" name="六边形 20"/>
            <p:cNvSpPr/>
            <p:nvPr/>
          </p:nvSpPr>
          <p:spPr>
            <a:xfrm rot="5400000">
              <a:off x="4158657" y="2426202"/>
              <a:ext cx="3874686" cy="3340246"/>
            </a:xfrm>
            <a:prstGeom prst="hexagon">
              <a:avLst/>
            </a:prstGeom>
            <a:solidFill>
              <a:schemeClr val="tx1">
                <a:alpha val="30000"/>
              </a:schemeClr>
            </a:solidFill>
            <a:ln w="25400">
              <a:solidFill>
                <a:srgbClr val="FABE00">
                  <a:alpha val="5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25" name="矩形 24"/>
            <p:cNvSpPr/>
            <p:nvPr/>
          </p:nvSpPr>
          <p:spPr>
            <a:xfrm>
              <a:off x="5200443" y="4350934"/>
              <a:ext cx="1791114" cy="1568450"/>
            </a:xfrm>
            <a:prstGeom prst="rect">
              <a:avLst/>
            </a:prstGeom>
          </p:spPr>
          <p:txBody>
            <a:bodyPr wrap="square">
              <a:spAutoFit/>
            </a:bodyPr>
            <a:lstStyle/>
            <a:p>
              <a:pPr algn="ctr"/>
              <a:r>
                <a:rPr lang="en-US" sz="2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5.2 </a:t>
              </a:r>
              <a:endParaRPr lang="en-US" sz="2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a:p>
              <a:pPr algn="ctr"/>
              <a:r>
                <a:rPr sz="2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Safety Requirements</a:t>
              </a:r>
              <a:endParaRPr sz="2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grpSp>
          <p:nvGrpSpPr>
            <p:cNvPr id="36" name="组合 35"/>
            <p:cNvGrpSpPr>
              <a:grpSpLocks noChangeAspect="1"/>
            </p:cNvGrpSpPr>
            <p:nvPr/>
          </p:nvGrpSpPr>
          <p:grpSpPr>
            <a:xfrm>
              <a:off x="5376000" y="2798974"/>
              <a:ext cx="1440000" cy="1440000"/>
              <a:chOff x="4172250" y="965250"/>
              <a:chExt cx="607500" cy="607500"/>
            </a:xfrm>
          </p:grpSpPr>
          <p:sp>
            <p:nvSpPr>
              <p:cNvPr id="37" name="任意多边形: 形状 36"/>
              <p:cNvSpPr/>
              <p:nvPr/>
            </p:nvSpPr>
            <p:spPr>
              <a:xfrm>
                <a:off x="4172250" y="1010250"/>
                <a:ext cx="562500" cy="562500"/>
              </a:xfrm>
              <a:custGeom>
                <a:avLst/>
                <a:gdLst>
                  <a:gd name="connsiteX0" fmla="*/ 483750 w 562500"/>
                  <a:gd name="connsiteY0" fmla="*/ 318600 h 562500"/>
                  <a:gd name="connsiteX1" fmla="*/ 483750 w 562500"/>
                  <a:gd name="connsiteY1" fmla="*/ 438750 h 562500"/>
                  <a:gd name="connsiteX2" fmla="*/ 438750 w 562500"/>
                  <a:gd name="connsiteY2" fmla="*/ 483750 h 562500"/>
                  <a:gd name="connsiteX3" fmla="*/ 123750 w 562500"/>
                  <a:gd name="connsiteY3" fmla="*/ 483750 h 562500"/>
                  <a:gd name="connsiteX4" fmla="*/ 78750 w 562500"/>
                  <a:gd name="connsiteY4" fmla="*/ 438750 h 562500"/>
                  <a:gd name="connsiteX5" fmla="*/ 78750 w 562500"/>
                  <a:gd name="connsiteY5" fmla="*/ 123750 h 562500"/>
                  <a:gd name="connsiteX6" fmla="*/ 123750 w 562500"/>
                  <a:gd name="connsiteY6" fmla="*/ 78750 h 562500"/>
                  <a:gd name="connsiteX7" fmla="*/ 243900 w 562500"/>
                  <a:gd name="connsiteY7" fmla="*/ 78750 h 5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00" h="562500">
                    <a:moveTo>
                      <a:pt x="483750" y="318600"/>
                    </a:moveTo>
                    <a:lnTo>
                      <a:pt x="483750" y="438750"/>
                    </a:lnTo>
                    <a:cubicBezTo>
                      <a:pt x="483750" y="463603"/>
                      <a:pt x="463603" y="483750"/>
                      <a:pt x="438750" y="483750"/>
                    </a:cubicBezTo>
                    <a:lnTo>
                      <a:pt x="123750" y="483750"/>
                    </a:lnTo>
                    <a:cubicBezTo>
                      <a:pt x="98897" y="483750"/>
                      <a:pt x="78750" y="463603"/>
                      <a:pt x="78750" y="438750"/>
                    </a:cubicBezTo>
                    <a:lnTo>
                      <a:pt x="78750" y="123750"/>
                    </a:lnTo>
                    <a:cubicBezTo>
                      <a:pt x="78750" y="98897"/>
                      <a:pt x="98897" y="78750"/>
                      <a:pt x="123750" y="78750"/>
                    </a:cubicBezTo>
                    <a:lnTo>
                      <a:pt x="243900" y="78750"/>
                    </a:lnTo>
                  </a:path>
                </a:pathLst>
              </a:custGeom>
              <a:noFill/>
              <a:ln w="444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38" name="任意多边形: 形状 37"/>
              <p:cNvSpPr/>
              <p:nvPr/>
            </p:nvSpPr>
            <p:spPr>
              <a:xfrm>
                <a:off x="4307250" y="965250"/>
                <a:ext cx="472500" cy="472500"/>
              </a:xfrm>
              <a:custGeom>
                <a:avLst/>
                <a:gdLst>
                  <a:gd name="connsiteX0" fmla="*/ 303750 w 472500"/>
                  <a:gd name="connsiteY0" fmla="*/ 78750 h 472500"/>
                  <a:gd name="connsiteX1" fmla="*/ 393750 w 472500"/>
                  <a:gd name="connsiteY1" fmla="*/ 168750 h 472500"/>
                  <a:gd name="connsiteX2" fmla="*/ 168750 w 472500"/>
                  <a:gd name="connsiteY2" fmla="*/ 393750 h 472500"/>
                  <a:gd name="connsiteX3" fmla="*/ 78750 w 472500"/>
                  <a:gd name="connsiteY3" fmla="*/ 393750 h 472500"/>
                  <a:gd name="connsiteX4" fmla="*/ 78750 w 472500"/>
                  <a:gd name="connsiteY4" fmla="*/ 303750 h 472500"/>
                  <a:gd name="connsiteX5" fmla="*/ 303750 w 472500"/>
                  <a:gd name="connsiteY5" fmla="*/ 78750 h 47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500" h="472500">
                    <a:moveTo>
                      <a:pt x="303750" y="78750"/>
                    </a:moveTo>
                    <a:lnTo>
                      <a:pt x="393750" y="168750"/>
                    </a:lnTo>
                    <a:lnTo>
                      <a:pt x="168750" y="393750"/>
                    </a:lnTo>
                    <a:lnTo>
                      <a:pt x="78750" y="393750"/>
                    </a:lnTo>
                    <a:lnTo>
                      <a:pt x="78750" y="303750"/>
                    </a:lnTo>
                    <a:lnTo>
                      <a:pt x="303750" y="78750"/>
                    </a:lnTo>
                    <a:close/>
                  </a:path>
                </a:pathLst>
              </a:custGeom>
              <a:noFill/>
              <a:ln w="444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grpSp>
        <p:nvGrpSpPr>
          <p:cNvPr id="48" name="组合 47"/>
          <p:cNvGrpSpPr/>
          <p:nvPr/>
        </p:nvGrpSpPr>
        <p:grpSpPr>
          <a:xfrm>
            <a:off x="8528193" y="2740811"/>
            <a:ext cx="2337092" cy="2711028"/>
            <a:chOff x="8528193" y="2740811"/>
            <a:chExt cx="2337092" cy="2711028"/>
          </a:xfrm>
        </p:grpSpPr>
        <p:sp>
          <p:nvSpPr>
            <p:cNvPr id="22" name="六边形 21"/>
            <p:cNvSpPr/>
            <p:nvPr/>
          </p:nvSpPr>
          <p:spPr>
            <a:xfrm rot="5400000">
              <a:off x="8341225" y="2927779"/>
              <a:ext cx="2711028" cy="2337092"/>
            </a:xfrm>
            <a:prstGeom prst="hexagon">
              <a:avLst/>
            </a:prstGeom>
            <a:solidFill>
              <a:schemeClr val="tx1">
                <a:alpha val="30000"/>
              </a:schemeClr>
            </a:solidFill>
            <a:ln w="25400">
              <a:solidFill>
                <a:srgbClr val="FABE00">
                  <a:alpha val="5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29" name="矩形 28"/>
            <p:cNvSpPr/>
            <p:nvPr/>
          </p:nvSpPr>
          <p:spPr>
            <a:xfrm>
              <a:off x="8801182" y="4011773"/>
              <a:ext cx="1791114" cy="1014730"/>
            </a:xfrm>
            <a:prstGeom prst="rect">
              <a:avLst/>
            </a:prstGeom>
          </p:spPr>
          <p:txBody>
            <a:bodyPr wrap="square">
              <a:spAutoFit/>
            </a:bodyPr>
            <a:lstStyle/>
            <a:p>
              <a:pPr algn="ctr"/>
              <a:r>
                <a:rPr lang="en-US"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5.3 </a:t>
              </a:r>
              <a:endParaRPr lang="en-US"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a:p>
              <a:pPr algn="ctr"/>
              <a:r>
                <a:rPr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Security Requirements</a:t>
              </a:r>
              <a:endParaRPr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grpSp>
          <p:nvGrpSpPr>
            <p:cNvPr id="39" name="组合 38"/>
            <p:cNvGrpSpPr>
              <a:grpSpLocks noChangeAspect="1"/>
            </p:cNvGrpSpPr>
            <p:nvPr/>
          </p:nvGrpSpPr>
          <p:grpSpPr>
            <a:xfrm>
              <a:off x="9283700" y="3143131"/>
              <a:ext cx="826078" cy="826078"/>
              <a:chOff x="7412250" y="2045250"/>
              <a:chExt cx="607500" cy="607500"/>
            </a:xfrm>
          </p:grpSpPr>
          <p:sp>
            <p:nvSpPr>
              <p:cNvPr id="40" name="任意多边形: 形状 39"/>
              <p:cNvSpPr/>
              <p:nvPr/>
            </p:nvSpPr>
            <p:spPr>
              <a:xfrm>
                <a:off x="7412250" y="2045250"/>
                <a:ext cx="607500" cy="607500"/>
              </a:xfrm>
              <a:custGeom>
                <a:avLst/>
                <a:gdLst>
                  <a:gd name="connsiteX0" fmla="*/ 416250 w 607500"/>
                  <a:gd name="connsiteY0" fmla="*/ 78750 h 607500"/>
                  <a:gd name="connsiteX1" fmla="*/ 528750 w 607500"/>
                  <a:gd name="connsiteY1" fmla="*/ 191250 h 607500"/>
                  <a:gd name="connsiteX2" fmla="*/ 528750 w 607500"/>
                  <a:gd name="connsiteY2" fmla="*/ 416250 h 607500"/>
                  <a:gd name="connsiteX3" fmla="*/ 416250 w 607500"/>
                  <a:gd name="connsiteY3" fmla="*/ 528750 h 607500"/>
                  <a:gd name="connsiteX4" fmla="*/ 191250 w 607500"/>
                  <a:gd name="connsiteY4" fmla="*/ 528750 h 607500"/>
                  <a:gd name="connsiteX5" fmla="*/ 78750 w 607500"/>
                  <a:gd name="connsiteY5" fmla="*/ 416250 h 607500"/>
                  <a:gd name="connsiteX6" fmla="*/ 78750 w 607500"/>
                  <a:gd name="connsiteY6" fmla="*/ 191250 h 607500"/>
                  <a:gd name="connsiteX7" fmla="*/ 191250 w 607500"/>
                  <a:gd name="connsiteY7" fmla="*/ 78750 h 60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500" h="607500">
                    <a:moveTo>
                      <a:pt x="416250" y="78750"/>
                    </a:moveTo>
                    <a:cubicBezTo>
                      <a:pt x="478382" y="78750"/>
                      <a:pt x="528750" y="129118"/>
                      <a:pt x="528750" y="191250"/>
                    </a:cubicBezTo>
                    <a:lnTo>
                      <a:pt x="528750" y="416250"/>
                    </a:lnTo>
                    <a:cubicBezTo>
                      <a:pt x="528750" y="478382"/>
                      <a:pt x="478382" y="528750"/>
                      <a:pt x="416250" y="528750"/>
                    </a:cubicBezTo>
                    <a:lnTo>
                      <a:pt x="191250" y="528750"/>
                    </a:lnTo>
                    <a:cubicBezTo>
                      <a:pt x="129118" y="528750"/>
                      <a:pt x="78750" y="478382"/>
                      <a:pt x="78750" y="416250"/>
                    </a:cubicBezTo>
                    <a:lnTo>
                      <a:pt x="78750" y="191250"/>
                    </a:lnTo>
                    <a:cubicBezTo>
                      <a:pt x="78750" y="129118"/>
                      <a:pt x="129118" y="78750"/>
                      <a:pt x="191250" y="78750"/>
                    </a:cubicBezTo>
                    <a:close/>
                  </a:path>
                </a:pathLst>
              </a:custGeom>
              <a:noFill/>
              <a:ln w="3810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41" name="任意多边形: 形状 40"/>
              <p:cNvSpPr/>
              <p:nvPr/>
            </p:nvSpPr>
            <p:spPr>
              <a:xfrm>
                <a:off x="7548211" y="2179277"/>
                <a:ext cx="337500" cy="337500"/>
              </a:xfrm>
              <a:custGeom>
                <a:avLst/>
                <a:gdLst>
                  <a:gd name="connsiteX0" fmla="*/ 257789 w 337500"/>
                  <a:gd name="connsiteY0" fmla="*/ 155549 h 337500"/>
                  <a:gd name="connsiteX1" fmla="*/ 181964 w 337500"/>
                  <a:gd name="connsiteY1" fmla="*/ 257777 h 337500"/>
                  <a:gd name="connsiteX2" fmla="*/ 79736 w 337500"/>
                  <a:gd name="connsiteY2" fmla="*/ 181952 h 337500"/>
                  <a:gd name="connsiteX3" fmla="*/ 155561 w 337500"/>
                  <a:gd name="connsiteY3" fmla="*/ 79723 h 337500"/>
                  <a:gd name="connsiteX4" fmla="*/ 181964 w 337500"/>
                  <a:gd name="connsiteY4" fmla="*/ 79723 h 337500"/>
                  <a:gd name="connsiteX5" fmla="*/ 257789 w 337500"/>
                  <a:gd name="connsiteY5" fmla="*/ 155549 h 3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500" h="337500">
                    <a:moveTo>
                      <a:pt x="257789" y="155549"/>
                    </a:moveTo>
                    <a:cubicBezTo>
                      <a:pt x="265080" y="204716"/>
                      <a:pt x="231132" y="250486"/>
                      <a:pt x="181964" y="257777"/>
                    </a:cubicBezTo>
                    <a:cubicBezTo>
                      <a:pt x="132796" y="265068"/>
                      <a:pt x="87027" y="231120"/>
                      <a:pt x="79736" y="181952"/>
                    </a:cubicBezTo>
                    <a:cubicBezTo>
                      <a:pt x="72445" y="132784"/>
                      <a:pt x="106393" y="87014"/>
                      <a:pt x="155561" y="79723"/>
                    </a:cubicBezTo>
                    <a:cubicBezTo>
                      <a:pt x="164314" y="78426"/>
                      <a:pt x="173210" y="78426"/>
                      <a:pt x="181964" y="79723"/>
                    </a:cubicBezTo>
                    <a:cubicBezTo>
                      <a:pt x="221181" y="85539"/>
                      <a:pt x="251973" y="116332"/>
                      <a:pt x="257789" y="155549"/>
                    </a:cubicBezTo>
                    <a:close/>
                  </a:path>
                </a:pathLst>
              </a:custGeom>
              <a:noFill/>
              <a:ln w="3810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42" name="任意多边形: 形状 41"/>
              <p:cNvSpPr/>
              <p:nvPr/>
            </p:nvSpPr>
            <p:spPr>
              <a:xfrm>
                <a:off x="7761000" y="2146500"/>
                <a:ext cx="157500" cy="157500"/>
              </a:xfrm>
              <a:custGeom>
                <a:avLst/>
                <a:gdLst>
                  <a:gd name="connsiteX0" fmla="*/ 78750 w 157500"/>
                  <a:gd name="connsiteY0" fmla="*/ 78750 h 157500"/>
                  <a:gd name="connsiteX1" fmla="*/ 78750 w 157500"/>
                  <a:gd name="connsiteY1" fmla="*/ 78750 h 157500"/>
                </a:gdLst>
                <a:ahLst/>
                <a:cxnLst>
                  <a:cxn ang="0">
                    <a:pos x="connsiteX0" y="connsiteY0"/>
                  </a:cxn>
                  <a:cxn ang="0">
                    <a:pos x="connsiteX1" y="connsiteY1"/>
                  </a:cxn>
                </a:cxnLst>
                <a:rect l="l" t="t" r="r" b="b"/>
                <a:pathLst>
                  <a:path w="157500" h="157500">
                    <a:moveTo>
                      <a:pt x="78750" y="78750"/>
                    </a:moveTo>
                    <a:lnTo>
                      <a:pt x="78750" y="78750"/>
                    </a:lnTo>
                  </a:path>
                </a:pathLst>
              </a:custGeom>
              <a:ln w="3810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grpSp>
        <p:nvGrpSpPr>
          <p:cNvPr id="46" name="组合 45"/>
          <p:cNvGrpSpPr/>
          <p:nvPr/>
        </p:nvGrpSpPr>
        <p:grpSpPr>
          <a:xfrm>
            <a:off x="1326715" y="2740811"/>
            <a:ext cx="2337092" cy="2711028"/>
            <a:chOff x="1326715" y="2740811"/>
            <a:chExt cx="2337092" cy="2711028"/>
          </a:xfrm>
        </p:grpSpPr>
        <p:sp>
          <p:nvSpPr>
            <p:cNvPr id="23" name="六边形 22"/>
            <p:cNvSpPr/>
            <p:nvPr/>
          </p:nvSpPr>
          <p:spPr>
            <a:xfrm rot="5400000">
              <a:off x="1139747" y="2927779"/>
              <a:ext cx="2711028" cy="2337092"/>
            </a:xfrm>
            <a:prstGeom prst="hexagon">
              <a:avLst/>
            </a:prstGeom>
            <a:solidFill>
              <a:schemeClr val="tx1">
                <a:alpha val="30000"/>
              </a:schemeClr>
            </a:solidFill>
            <a:ln w="25400">
              <a:solidFill>
                <a:srgbClr val="FABE00">
                  <a:alpha val="5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32" name="矩形 31"/>
            <p:cNvSpPr/>
            <p:nvPr/>
          </p:nvSpPr>
          <p:spPr>
            <a:xfrm>
              <a:off x="1599704" y="4011773"/>
              <a:ext cx="1791114" cy="1014730"/>
            </a:xfrm>
            <a:prstGeom prst="rect">
              <a:avLst/>
            </a:prstGeom>
          </p:spPr>
          <p:txBody>
            <a:bodyPr wrap="square">
              <a:spAutoFit/>
            </a:bodyPr>
            <a:lstStyle/>
            <a:p>
              <a:pPr algn="ctr"/>
              <a:r>
                <a:rPr lang="en-US"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5.1 </a:t>
              </a:r>
              <a:r>
                <a:rPr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Performance Requirements</a:t>
              </a:r>
              <a:endParaRPr sz="20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grpSp>
          <p:nvGrpSpPr>
            <p:cNvPr id="43" name="组合 42"/>
            <p:cNvGrpSpPr>
              <a:grpSpLocks noChangeAspect="1"/>
            </p:cNvGrpSpPr>
            <p:nvPr/>
          </p:nvGrpSpPr>
          <p:grpSpPr>
            <a:xfrm>
              <a:off x="2112818" y="3143131"/>
              <a:ext cx="764886" cy="826078"/>
              <a:chOff x="2034750" y="5285250"/>
              <a:chExt cx="562500" cy="607500"/>
            </a:xfrm>
          </p:grpSpPr>
          <p:sp>
            <p:nvSpPr>
              <p:cNvPr id="44" name="任意多边形: 形状 43"/>
              <p:cNvSpPr/>
              <p:nvPr/>
            </p:nvSpPr>
            <p:spPr>
              <a:xfrm>
                <a:off x="2034750" y="5285250"/>
                <a:ext cx="562500" cy="607500"/>
              </a:xfrm>
              <a:custGeom>
                <a:avLst/>
                <a:gdLst>
                  <a:gd name="connsiteX0" fmla="*/ 78750 w 562500"/>
                  <a:gd name="connsiteY0" fmla="*/ 236250 h 607500"/>
                  <a:gd name="connsiteX1" fmla="*/ 281250 w 562500"/>
                  <a:gd name="connsiteY1" fmla="*/ 78750 h 607500"/>
                  <a:gd name="connsiteX2" fmla="*/ 483750 w 562500"/>
                  <a:gd name="connsiteY2" fmla="*/ 236250 h 607500"/>
                  <a:gd name="connsiteX3" fmla="*/ 483750 w 562500"/>
                  <a:gd name="connsiteY3" fmla="*/ 483750 h 607500"/>
                  <a:gd name="connsiteX4" fmla="*/ 438750 w 562500"/>
                  <a:gd name="connsiteY4" fmla="*/ 528750 h 607500"/>
                  <a:gd name="connsiteX5" fmla="*/ 123750 w 562500"/>
                  <a:gd name="connsiteY5" fmla="*/ 528750 h 607500"/>
                  <a:gd name="connsiteX6" fmla="*/ 78750 w 562500"/>
                  <a:gd name="connsiteY6" fmla="*/ 483750 h 60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2500" h="607500">
                    <a:moveTo>
                      <a:pt x="78750" y="236250"/>
                    </a:moveTo>
                    <a:lnTo>
                      <a:pt x="281250" y="78750"/>
                    </a:lnTo>
                    <a:lnTo>
                      <a:pt x="483750" y="236250"/>
                    </a:lnTo>
                    <a:lnTo>
                      <a:pt x="483750" y="483750"/>
                    </a:lnTo>
                    <a:cubicBezTo>
                      <a:pt x="483750" y="508603"/>
                      <a:pt x="463603" y="528750"/>
                      <a:pt x="438750" y="528750"/>
                    </a:cubicBezTo>
                    <a:lnTo>
                      <a:pt x="123750" y="528750"/>
                    </a:lnTo>
                    <a:cubicBezTo>
                      <a:pt x="98897" y="528750"/>
                      <a:pt x="78750" y="508603"/>
                      <a:pt x="78750" y="483750"/>
                    </a:cubicBezTo>
                    <a:close/>
                  </a:path>
                </a:pathLst>
              </a:custGeom>
              <a:noFill/>
              <a:ln w="3810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45" name="任意多边形: 形状 44"/>
              <p:cNvSpPr/>
              <p:nvPr/>
            </p:nvSpPr>
            <p:spPr>
              <a:xfrm>
                <a:off x="2169750" y="5510250"/>
                <a:ext cx="292500" cy="382500"/>
              </a:xfrm>
              <a:custGeom>
                <a:avLst/>
                <a:gdLst>
                  <a:gd name="connsiteX0" fmla="*/ 78750 w 292500"/>
                  <a:gd name="connsiteY0" fmla="*/ 303750 h 382500"/>
                  <a:gd name="connsiteX1" fmla="*/ 78750 w 292500"/>
                  <a:gd name="connsiteY1" fmla="*/ 78750 h 382500"/>
                  <a:gd name="connsiteX2" fmla="*/ 213750 w 292500"/>
                  <a:gd name="connsiteY2" fmla="*/ 78750 h 382500"/>
                  <a:gd name="connsiteX3" fmla="*/ 213750 w 292500"/>
                  <a:gd name="connsiteY3" fmla="*/ 303750 h 382500"/>
                </a:gdLst>
                <a:ahLst/>
                <a:cxnLst>
                  <a:cxn ang="0">
                    <a:pos x="connsiteX0" y="connsiteY0"/>
                  </a:cxn>
                  <a:cxn ang="0">
                    <a:pos x="connsiteX1" y="connsiteY1"/>
                  </a:cxn>
                  <a:cxn ang="0">
                    <a:pos x="connsiteX2" y="connsiteY2"/>
                  </a:cxn>
                  <a:cxn ang="0">
                    <a:pos x="connsiteX3" y="connsiteY3"/>
                  </a:cxn>
                </a:cxnLst>
                <a:rect l="l" t="t" r="r" b="b"/>
                <a:pathLst>
                  <a:path w="292500" h="382500">
                    <a:moveTo>
                      <a:pt x="78750" y="303750"/>
                    </a:moveTo>
                    <a:lnTo>
                      <a:pt x="78750" y="78750"/>
                    </a:lnTo>
                    <a:lnTo>
                      <a:pt x="213750" y="78750"/>
                    </a:lnTo>
                    <a:lnTo>
                      <a:pt x="213750" y="303750"/>
                    </a:lnTo>
                  </a:path>
                </a:pathLst>
              </a:custGeom>
              <a:noFill/>
              <a:ln w="3810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grpSp>
        <p:nvGrpSpPr>
          <p:cNvPr id="49" name="组合 48"/>
          <p:cNvGrpSpPr/>
          <p:nvPr/>
        </p:nvGrpSpPr>
        <p:grpSpPr>
          <a:xfrm>
            <a:off x="2786920" y="721995"/>
            <a:ext cx="6618160" cy="717608"/>
            <a:chOff x="2786920" y="721995"/>
            <a:chExt cx="6618160" cy="717608"/>
          </a:xfrm>
        </p:grpSpPr>
        <p:sp>
          <p:nvSpPr>
            <p:cNvPr id="50" name="矩形 49"/>
            <p:cNvSpPr/>
            <p:nvPr/>
          </p:nvSpPr>
          <p:spPr>
            <a:xfrm>
              <a:off x="4856920" y="1132898"/>
              <a:ext cx="2478160" cy="306705"/>
            </a:xfrm>
            <a:prstGeom prst="rect">
              <a:avLst/>
            </a:prstGeom>
            <a:noFill/>
          </p:spPr>
          <p:txBody>
            <a:bodyPr wrap="square">
              <a:spAutoFit/>
            </a:bodyPr>
            <a:lstStyle/>
            <a:p>
              <a:pPr algn="ctr"/>
              <a:r>
                <a:rPr lang="en-US" altLang="zh-CN" sz="1400">
                  <a:solidFill>
                    <a:schemeClr val="bg1"/>
                  </a:solidFill>
                  <a:latin typeface="Arial" panose="02080604020202020204" pitchFamily="34" charset="0"/>
                  <a:ea typeface="Arial" panose="02080604020202020204" pitchFamily="34" charset="0"/>
                  <a:sym typeface="Arial" panose="02080604020202020204" pitchFamily="34" charset="0"/>
                </a:rPr>
                <a:t>REQUIREMENTS</a:t>
              </a:r>
              <a:endParaRPr lang="en-US" altLang="zh-CN" sz="1400">
                <a:solidFill>
                  <a:schemeClr val="bg1"/>
                </a:solidFill>
                <a:latin typeface="Arial" panose="02080604020202020204" pitchFamily="34" charset="0"/>
                <a:ea typeface="Arial" panose="02080604020202020204" pitchFamily="34" charset="0"/>
                <a:sym typeface="Arial" panose="02080604020202020204" pitchFamily="34" charset="0"/>
              </a:endParaRPr>
            </a:p>
          </p:txBody>
        </p:sp>
        <p:sp>
          <p:nvSpPr>
            <p:cNvPr id="51" name="矩形 50"/>
            <p:cNvSpPr/>
            <p:nvPr/>
          </p:nvSpPr>
          <p:spPr>
            <a:xfrm>
              <a:off x="4856399" y="721995"/>
              <a:ext cx="2479204" cy="306705"/>
            </a:xfrm>
            <a:prstGeom prst="rect">
              <a:avLst/>
            </a:prstGeom>
          </p:spPr>
          <p:txBody>
            <a:bodyPr wrap="square">
              <a:spAutoFit/>
            </a:bodyPr>
            <a:lstStyle/>
            <a:p>
              <a:pPr algn="ctr" fontAlgn="base">
                <a:spcBef>
                  <a:spcPct val="0"/>
                </a:spcBef>
                <a:spcAft>
                  <a:spcPct val="0"/>
                </a:spcAft>
                <a:defRPr/>
              </a:pPr>
              <a:r>
                <a:rPr lang="en-US" altLang="zh-CN" sz="1400" b="1" spc="300">
                  <a:solidFill>
                    <a:schemeClr val="accent1"/>
                  </a:solidFill>
                  <a:latin typeface="Arial" panose="02080604020202020204" pitchFamily="34" charset="0"/>
                  <a:ea typeface="Arial" panose="02080604020202020204" pitchFamily="34" charset="0"/>
                  <a:sym typeface="Arial" panose="02080604020202020204" pitchFamily="34" charset="0"/>
                </a:rPr>
                <a:t>NONFUNCTIONAL</a:t>
              </a:r>
              <a:endParaRPr lang="en-US" altLang="zh-CN" sz="1400" b="1" spc="300">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grpSp>
          <p:nvGrpSpPr>
            <p:cNvPr id="52" name="组合 51"/>
            <p:cNvGrpSpPr/>
            <p:nvPr/>
          </p:nvGrpSpPr>
          <p:grpSpPr>
            <a:xfrm>
              <a:off x="7065080" y="742162"/>
              <a:ext cx="2340000" cy="537302"/>
              <a:chOff x="7065080" y="742162"/>
              <a:chExt cx="2340000" cy="537302"/>
            </a:xfrm>
          </p:grpSpPr>
          <p:grpSp>
            <p:nvGrpSpPr>
              <p:cNvPr id="60" name="组合 59"/>
              <p:cNvGrpSpPr/>
              <p:nvPr/>
            </p:nvGrpSpPr>
            <p:grpSpPr>
              <a:xfrm>
                <a:off x="7263080" y="742162"/>
                <a:ext cx="342000" cy="72000"/>
                <a:chOff x="7263080" y="742162"/>
                <a:chExt cx="342000" cy="72000"/>
              </a:xfrm>
            </p:grpSpPr>
            <p:cxnSp>
              <p:nvCxnSpPr>
                <p:cNvPr id="64" name="直接连接符 63"/>
                <p:cNvCxnSpPr/>
                <p:nvPr/>
              </p:nvCxnSpPr>
              <p:spPr>
                <a:xfrm>
                  <a:off x="733508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椭圆 64"/>
                <p:cNvSpPr>
                  <a:spLocks noChangeAspect="1"/>
                </p:cNvSpPr>
                <p:nvPr/>
              </p:nvSpPr>
              <p:spPr>
                <a:xfrm>
                  <a:off x="726308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61" name="直接连接符 60"/>
              <p:cNvCxnSpPr/>
              <p:nvPr/>
            </p:nvCxnSpPr>
            <p:spPr>
              <a:xfrm>
                <a:off x="706508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605080" y="778162"/>
                <a:ext cx="0" cy="501302"/>
              </a:xfrm>
              <a:prstGeom prst="lin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60508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2786920" y="742162"/>
              <a:ext cx="2340000" cy="537302"/>
              <a:chOff x="2786920" y="742162"/>
              <a:chExt cx="2340000" cy="537302"/>
            </a:xfrm>
          </p:grpSpPr>
          <p:grpSp>
            <p:nvGrpSpPr>
              <p:cNvPr id="54" name="组合 53"/>
              <p:cNvGrpSpPr/>
              <p:nvPr/>
            </p:nvGrpSpPr>
            <p:grpSpPr>
              <a:xfrm>
                <a:off x="4586920" y="742162"/>
                <a:ext cx="342000" cy="72000"/>
                <a:chOff x="4586920" y="742162"/>
                <a:chExt cx="342000" cy="72000"/>
              </a:xfrm>
            </p:grpSpPr>
            <p:cxnSp>
              <p:nvCxnSpPr>
                <p:cNvPr id="58" name="直接连接符 57"/>
                <p:cNvCxnSpPr/>
                <p:nvPr/>
              </p:nvCxnSpPr>
              <p:spPr>
                <a:xfrm flipH="1">
                  <a:off x="458692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椭圆 58"/>
                <p:cNvSpPr>
                  <a:spLocks noChangeAspect="1"/>
                </p:cNvSpPr>
                <p:nvPr/>
              </p:nvSpPr>
              <p:spPr>
                <a:xfrm flipH="1">
                  <a:off x="485692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55" name="直接连接符 54"/>
              <p:cNvCxnSpPr/>
              <p:nvPr/>
            </p:nvCxnSpPr>
            <p:spPr>
              <a:xfrm flipH="1">
                <a:off x="458692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586920" y="778162"/>
                <a:ext cx="0" cy="5013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278692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75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par>
                                <p:cTn id="15" presetID="53" presetClass="entr" presetSubtype="16" fill="hold" nodeType="withEffect">
                                  <p:stCondLst>
                                    <p:cond delay="75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par>
                                <p:cTn id="20" presetID="53" presetClass="entr" presetSubtype="16" fill="hold" nodeType="withEffect">
                                  <p:stCondLst>
                                    <p:cond delay="75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animEffect transition="in" filter="fade">
                                      <p:cBhvr>
                                        <p:cTn id="2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flipH="1">
            <a:off x="0" y="0"/>
            <a:ext cx="12192000" cy="6858000"/>
          </a:xfrm>
          <a:prstGeom prst="rect">
            <a:avLst/>
          </a:prstGeom>
          <a:blipFill dpi="0" rotWithShape="1">
            <a:blip r:embed="rId1"/>
            <a:srcRect/>
            <a:stretch>
              <a:fillRect t="-9259" b="-9259"/>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矩形 8"/>
          <p:cNvSpPr/>
          <p:nvPr/>
        </p:nvSpPr>
        <p:spPr>
          <a:xfrm>
            <a:off x="0" y="0"/>
            <a:ext cx="3629704"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6" name="矩形 5"/>
          <p:cNvSpPr/>
          <p:nvPr/>
        </p:nvSpPr>
        <p:spPr>
          <a:xfrm flipH="1">
            <a:off x="3619500" y="0"/>
            <a:ext cx="8572500" cy="6858000"/>
          </a:xfrm>
          <a:prstGeom prst="rect">
            <a:avLst/>
          </a:prstGeom>
          <a:gradFill>
            <a:gsLst>
              <a:gs pos="90000">
                <a:schemeClr val="accent2">
                  <a:lumMod val="75000"/>
                </a:schemeClr>
              </a:gs>
              <a:gs pos="0">
                <a:schemeClr val="accent2">
                  <a:lumMod val="7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9" name="组合 18"/>
          <p:cNvGrpSpPr/>
          <p:nvPr/>
        </p:nvGrpSpPr>
        <p:grpSpPr>
          <a:xfrm>
            <a:off x="629557" y="1937704"/>
            <a:ext cx="6459855" cy="2589307"/>
            <a:chOff x="629557" y="1937704"/>
            <a:chExt cx="6459855" cy="2589307"/>
          </a:xfrm>
        </p:grpSpPr>
        <p:sp>
          <p:nvSpPr>
            <p:cNvPr id="11" name="矩形 10"/>
            <p:cNvSpPr/>
            <p:nvPr/>
          </p:nvSpPr>
          <p:spPr>
            <a:xfrm>
              <a:off x="629557" y="1937704"/>
              <a:ext cx="3104243" cy="2037289"/>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115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01</a:t>
              </a:r>
              <a:endParaRPr kumimoji="0" lang="zh-CN" altLang="en-US" sz="115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5" name="组合 14"/>
            <p:cNvGrpSpPr/>
            <p:nvPr/>
          </p:nvGrpSpPr>
          <p:grpSpPr>
            <a:xfrm>
              <a:off x="725606" y="4419011"/>
              <a:ext cx="3708000" cy="108000"/>
              <a:chOff x="623838" y="4446011"/>
              <a:chExt cx="3708000" cy="108000"/>
            </a:xfrm>
          </p:grpSpPr>
          <p:cxnSp>
            <p:nvCxnSpPr>
              <p:cNvPr id="12" name="直接连接符 11"/>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椭圆 13"/>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sp>
          <p:nvSpPr>
            <p:cNvPr id="4" name="矩形 3"/>
            <p:cNvSpPr/>
            <p:nvPr/>
          </p:nvSpPr>
          <p:spPr>
            <a:xfrm>
              <a:off x="629557" y="3269299"/>
              <a:ext cx="6459855" cy="1088390"/>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zh-CN" altLang="en-US" sz="5400" b="1" i="0" u="none" strike="noStrike" kern="1200" cap="none" spc="131" normalizeH="0" baseline="0" noProof="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I</a:t>
              </a:r>
              <a:r>
                <a:rPr kumimoji="0" lang="en-US" altLang="zh-CN" sz="5400" b="1" i="0" u="none" strike="noStrike" kern="1200" cap="none" spc="131" normalizeH="0" baseline="0" noProof="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NTRODUCTION</a:t>
              </a:r>
              <a:endParaRPr kumimoji="0" lang="en-US" altLang="zh-CN" sz="5400"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0" y="-91440"/>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60279" y="471806"/>
            <a:ext cx="11108506" cy="6250939"/>
            <a:chOff x="2136000" y="306984"/>
            <a:chExt cx="7920000" cy="3127801"/>
          </a:xfrm>
        </p:grpSpPr>
        <p:sp>
          <p:nvSpPr>
            <p:cNvPr id="4" name="文本框 3"/>
            <p:cNvSpPr txBox="1"/>
            <p:nvPr/>
          </p:nvSpPr>
          <p:spPr>
            <a:xfrm>
              <a:off x="3144692" y="306984"/>
              <a:ext cx="5641067" cy="384462"/>
            </a:xfrm>
            <a:prstGeom prst="rect">
              <a:avLst/>
            </a:prstGeom>
            <a:noFill/>
          </p:spPr>
          <p:txBody>
            <a:bodyPr wrap="square" rtlCol="0">
              <a:spAutoFit/>
            </a:bodyPr>
            <a:lstStyle/>
            <a:p>
              <a:pPr algn="ctr"/>
              <a:r>
                <a:rPr 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5.1 </a:t>
              </a:r>
              <a:r>
                <a:rPr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Performance Requirements</a:t>
              </a:r>
              <a:endParaRPr lang="en-US" altLang="zh-CN"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07720" y="1063625"/>
            <a:ext cx="10858500" cy="1938020"/>
          </a:xfrm>
          <a:prstGeom prst="rect">
            <a:avLst/>
          </a:prstGeom>
          <a:noFill/>
        </p:spPr>
        <p:txBody>
          <a:bodyPr wrap="square" rtlCol="0">
            <a:spAutoFit/>
          </a:bodyPr>
          <a:p>
            <a:pPr indent="0">
              <a:buFont typeface="Arial" panose="02080604020202020204" pitchFamily="34" charset="0"/>
              <a:buNone/>
            </a:pPr>
            <a:r>
              <a:rPr lang="en-US" sz="2000">
                <a:solidFill>
                  <a:schemeClr val="bg1"/>
                </a:solidFill>
              </a:rPr>
              <a:t>The steps involved to perform the implementation of airline database are as listed below:</a:t>
            </a:r>
            <a:endParaRPr lang="en-US" sz="2000">
              <a:solidFill>
                <a:schemeClr val="bg1"/>
              </a:solidFill>
            </a:endParaRPr>
          </a:p>
          <a:p>
            <a:pPr indent="0">
              <a:buFont typeface="Arial" panose="02080604020202020204" pitchFamily="34" charset="0"/>
              <a:buNone/>
            </a:pPr>
            <a:endParaRPr lang="en-US" sz="2000" i="1">
              <a:solidFill>
                <a:schemeClr val="bg1"/>
              </a:solidFill>
            </a:endParaRPr>
          </a:p>
          <a:p>
            <a:pPr indent="0">
              <a:buFont typeface="Arial" panose="02080604020202020204" pitchFamily="34" charset="0"/>
              <a:buNone/>
            </a:pPr>
            <a:r>
              <a:rPr lang="en-US" sz="2000" i="1">
                <a:solidFill>
                  <a:schemeClr val="bg1"/>
                </a:solidFill>
              </a:rPr>
              <a:t>A. ER Diagram</a:t>
            </a:r>
            <a:endParaRPr lang="en-US" sz="2000" i="1">
              <a:solidFill>
                <a:schemeClr val="bg1"/>
              </a:solidFill>
            </a:endParaRPr>
          </a:p>
          <a:p>
            <a:pPr indent="0">
              <a:buFont typeface="Arial" panose="02080604020202020204" pitchFamily="34" charset="0"/>
              <a:buNone/>
            </a:pPr>
            <a:r>
              <a:rPr lang="en-US" sz="2000">
                <a:solidFill>
                  <a:schemeClr val="bg1"/>
                </a:solidFill>
              </a:rPr>
              <a:t>The E-R Diagram constitutes a technique for representing the logical structure of a database in a pictorial manner. This analysis is then used to organize data as a relation, normalizing relation and finally obtaining a relation database.</a:t>
            </a:r>
            <a:endParaRPr lang="en-US" sz="2000">
              <a:solidFill>
                <a:schemeClr val="bg1"/>
              </a:solidFill>
            </a:endParaRPr>
          </a:p>
        </p:txBody>
      </p:sp>
      <p:grpSp>
        <p:nvGrpSpPr>
          <p:cNvPr id="329" name="Group 329"/>
          <p:cNvGrpSpPr/>
          <p:nvPr/>
        </p:nvGrpSpPr>
        <p:grpSpPr>
          <a:xfrm>
            <a:off x="2163445" y="3159760"/>
            <a:ext cx="6985635" cy="3421380"/>
            <a:chOff x="2460" y="1575"/>
            <a:chExt cx="7635" cy="4140"/>
          </a:xfrm>
        </p:grpSpPr>
        <p:sp>
          <p:nvSpPr>
            <p:cNvPr id="305" name="Text Box 305"/>
            <p:cNvSpPr txBox="1"/>
            <p:nvPr/>
          </p:nvSpPr>
          <p:spPr>
            <a:xfrm>
              <a:off x="8235" y="5160"/>
              <a:ext cx="1785" cy="555"/>
            </a:xfrm>
            <a:prstGeom prst="rect">
              <a:avLst/>
            </a:prstGeom>
            <a:solidFill>
              <a:srgbClr val="FFFFFF"/>
            </a:solidFill>
            <a:ln w="9525" cap="flat" cmpd="sng">
              <a:solidFill>
                <a:srgbClr val="000000"/>
              </a:solidFill>
              <a:prstDash val="solid"/>
              <a:miter/>
              <a:headEnd type="none" w="med" len="med"/>
              <a:tailEnd type="none" w="med" len="med"/>
            </a:ln>
          </p:spPr>
          <p:txBody>
            <a:bodyPr upright="1"/>
            <a:lstStyle/>
            <a:p>
              <a:pPr algn="ctr"/>
              <a:r>
                <a:rPr lang="en-US" altLang="zh-CN" sz="2000" kern="100">
                  <a:latin typeface="Times New Roman"/>
                  <a:ea typeface="Times New Roman"/>
                  <a:cs typeface="Times New Roman"/>
                  <a:sym typeface="Times New Roman"/>
                </a:rPr>
                <a:t>Applicant 2</a:t>
              </a:r>
              <a:endParaRPr lang="en-US" altLang="zh-CN" sz="2000" kern="100">
                <a:latin typeface="Times New Roman"/>
                <a:ea typeface="Times New Roman"/>
                <a:cs typeface="Times New Roman"/>
                <a:sym typeface="Times New Roman"/>
              </a:endParaRPr>
            </a:p>
          </p:txBody>
        </p:sp>
        <p:sp>
          <p:nvSpPr>
            <p:cNvPr id="306" name="Diamond 306"/>
            <p:cNvSpPr/>
            <p:nvPr/>
          </p:nvSpPr>
          <p:spPr>
            <a:xfrm>
              <a:off x="8400" y="3195"/>
              <a:ext cx="1590" cy="1470"/>
            </a:xfrm>
            <a:prstGeom prst="diamond">
              <a:avLst/>
            </a:prstGeom>
            <a:solidFill>
              <a:srgbClr val="FFFFFF"/>
            </a:solidFill>
            <a:ln w="9525" cap="flat" cmpd="sng">
              <a:solidFill>
                <a:srgbClr val="000000"/>
              </a:solidFill>
              <a:prstDash val="solid"/>
              <a:miter/>
              <a:headEnd type="none" w="med" len="med"/>
              <a:tailEnd type="none" w="med" len="med"/>
            </a:ln>
          </p:spPr>
        </p:sp>
        <p:sp>
          <p:nvSpPr>
            <p:cNvPr id="307" name="Diamond 307"/>
            <p:cNvSpPr/>
            <p:nvPr/>
          </p:nvSpPr>
          <p:spPr>
            <a:xfrm>
              <a:off x="5581" y="4410"/>
              <a:ext cx="1665" cy="1290"/>
            </a:xfrm>
            <a:prstGeom prst="diamond">
              <a:avLst/>
            </a:prstGeom>
            <a:solidFill>
              <a:srgbClr val="FFFFFF"/>
            </a:solidFill>
            <a:ln w="9525" cap="flat" cmpd="sng">
              <a:solidFill>
                <a:srgbClr val="000000"/>
              </a:solidFill>
              <a:prstDash val="solid"/>
              <a:miter/>
              <a:headEnd type="none" w="med" len="med"/>
              <a:tailEnd type="none" w="med" len="med"/>
            </a:ln>
          </p:spPr>
          <p:txBody>
            <a:bodyPr upright="1"/>
            <a:lstStyle/>
            <a:p>
              <a:pPr algn="ctr"/>
              <a:r>
                <a:rPr lang="en-US" altLang="zh-CN" sz="1050" kern="100">
                  <a:latin typeface="Times New Roman"/>
                  <a:ea typeface="Times New Roman"/>
                  <a:cs typeface="Times New Roman"/>
                  <a:sym typeface="Times New Roman"/>
                </a:rPr>
                <a:t>System</a:t>
              </a:r>
              <a:endParaRPr lang="en-US" altLang="zh-CN" sz="1050" kern="100">
                <a:latin typeface="Times New Roman"/>
                <a:ea typeface="Times New Roman"/>
                <a:cs typeface="Times New Roman"/>
                <a:sym typeface="Times New Roman"/>
              </a:endParaRPr>
            </a:p>
          </p:txBody>
        </p:sp>
        <p:grpSp>
          <p:nvGrpSpPr>
            <p:cNvPr id="322" name="Group 322"/>
            <p:cNvGrpSpPr/>
            <p:nvPr/>
          </p:nvGrpSpPr>
          <p:grpSpPr>
            <a:xfrm>
              <a:off x="2460" y="1575"/>
              <a:ext cx="7635" cy="3375"/>
              <a:chOff x="2460" y="1575"/>
              <a:chExt cx="7635" cy="3375"/>
            </a:xfrm>
          </p:grpSpPr>
          <p:sp>
            <p:nvSpPr>
              <p:cNvPr id="308" name="Text Box 308"/>
              <p:cNvSpPr txBox="1"/>
              <p:nvPr/>
            </p:nvSpPr>
            <p:spPr>
              <a:xfrm>
                <a:off x="8265" y="2265"/>
                <a:ext cx="1830" cy="510"/>
              </a:xfrm>
              <a:prstGeom prst="rect">
                <a:avLst/>
              </a:prstGeom>
              <a:solidFill>
                <a:srgbClr val="FFFFFF"/>
              </a:solidFill>
              <a:ln w="9525" cap="flat" cmpd="sng">
                <a:solidFill>
                  <a:srgbClr val="000000"/>
                </a:solidFill>
                <a:prstDash val="solid"/>
                <a:miter/>
                <a:headEnd type="none" w="med" len="med"/>
                <a:tailEnd type="none" w="med" len="med"/>
              </a:ln>
            </p:spPr>
            <p:txBody>
              <a:bodyPr upright="1"/>
              <a:lstStyle/>
              <a:p>
                <a:pPr algn="ctr"/>
                <a:r>
                  <a:rPr lang="en-US" altLang="zh-CN" kern="100">
                    <a:latin typeface="Times New Roman"/>
                    <a:ea typeface="Times New Roman"/>
                    <a:cs typeface="Times New Roman"/>
                    <a:sym typeface="Times New Roman"/>
                  </a:rPr>
                  <a:t>Aplicant 1</a:t>
                </a:r>
                <a:endParaRPr lang="en-US" altLang="zh-CN" kern="100">
                  <a:latin typeface="Times New Roman"/>
                  <a:ea typeface="Times New Roman"/>
                  <a:cs typeface="Times New Roman"/>
                  <a:sym typeface="Times New Roman"/>
                </a:endParaRPr>
              </a:p>
            </p:txBody>
          </p:sp>
          <p:grpSp>
            <p:nvGrpSpPr>
              <p:cNvPr id="316" name="Group 316"/>
              <p:cNvGrpSpPr/>
              <p:nvPr/>
            </p:nvGrpSpPr>
            <p:grpSpPr>
              <a:xfrm>
                <a:off x="2460" y="1575"/>
                <a:ext cx="2220" cy="3375"/>
                <a:chOff x="2460" y="1575"/>
                <a:chExt cx="2220" cy="3375"/>
              </a:xfrm>
            </p:grpSpPr>
            <p:sp>
              <p:nvSpPr>
                <p:cNvPr id="309" name="Text Box 309"/>
                <p:cNvSpPr txBox="1"/>
                <p:nvPr/>
              </p:nvSpPr>
              <p:spPr>
                <a:xfrm>
                  <a:off x="2460" y="4395"/>
                  <a:ext cx="2220" cy="555"/>
                </a:xfrm>
                <a:prstGeom prst="rect">
                  <a:avLst/>
                </a:prstGeom>
                <a:solidFill>
                  <a:srgbClr val="FFFFFF"/>
                </a:solidFill>
                <a:ln w="9525" cap="flat" cmpd="sng">
                  <a:solidFill>
                    <a:srgbClr val="000000"/>
                  </a:solidFill>
                  <a:prstDash val="solid"/>
                  <a:miter/>
                  <a:headEnd type="none" w="med" len="med"/>
                  <a:tailEnd type="none" w="med" len="med"/>
                </a:ln>
              </p:spPr>
              <p:txBody>
                <a:bodyPr upright="1"/>
                <a:lstStyle/>
                <a:p>
                  <a:pPr algn="ctr"/>
                  <a:r>
                    <a:rPr lang="en-US" altLang="zh-CN" sz="2000" kern="100">
                      <a:latin typeface="Times New Roman"/>
                      <a:ea typeface="Times New Roman"/>
                      <a:cs typeface="Times New Roman"/>
                      <a:sym typeface="Times New Roman"/>
                    </a:rPr>
                    <a:t>Company</a:t>
                  </a:r>
                  <a:endParaRPr lang="en-US" altLang="zh-CN" sz="2000" kern="100">
                    <a:latin typeface="Times New Roman"/>
                    <a:ea typeface="Times New Roman"/>
                    <a:cs typeface="Times New Roman"/>
                    <a:sym typeface="Times New Roman"/>
                  </a:endParaRPr>
                </a:p>
              </p:txBody>
            </p:sp>
            <p:sp>
              <p:nvSpPr>
                <p:cNvPr id="310" name="Text Box 310"/>
                <p:cNvSpPr txBox="1"/>
                <p:nvPr/>
              </p:nvSpPr>
              <p:spPr>
                <a:xfrm>
                  <a:off x="2700" y="1575"/>
                  <a:ext cx="1635" cy="525"/>
                </a:xfrm>
                <a:prstGeom prst="rect">
                  <a:avLst/>
                </a:prstGeom>
                <a:solidFill>
                  <a:srgbClr val="FFFFFF"/>
                </a:solidFill>
                <a:ln w="9525" cap="flat" cmpd="sng">
                  <a:solidFill>
                    <a:srgbClr val="000000"/>
                  </a:solidFill>
                  <a:prstDash val="solid"/>
                  <a:miter/>
                  <a:headEnd type="none" w="med" len="med"/>
                  <a:tailEnd type="none" w="med" len="med"/>
                </a:ln>
              </p:spPr>
              <p:txBody>
                <a:bodyPr upright="1"/>
                <a:lstStyle/>
                <a:p>
                  <a:pPr algn="ctr"/>
                  <a:r>
                    <a:rPr lang="en-US" altLang="zh-CN" sz="2000" kern="100">
                      <a:latin typeface="Times New Roman"/>
                      <a:ea typeface="Times New Roman"/>
                      <a:cs typeface="Times New Roman"/>
                      <a:sym typeface="Times New Roman"/>
                    </a:rPr>
                    <a:t>Admin</a:t>
                  </a:r>
                  <a:endParaRPr lang="en-US" altLang="zh-CN" sz="2000" kern="100">
                    <a:latin typeface="Times New Roman"/>
                    <a:ea typeface="Times New Roman"/>
                    <a:cs typeface="Times New Roman"/>
                    <a:sym typeface="Times New Roman"/>
                  </a:endParaRPr>
                </a:p>
              </p:txBody>
            </p:sp>
            <p:grpSp>
              <p:nvGrpSpPr>
                <p:cNvPr id="313" name="Group 313"/>
                <p:cNvGrpSpPr/>
                <p:nvPr/>
              </p:nvGrpSpPr>
              <p:grpSpPr>
                <a:xfrm>
                  <a:off x="2760" y="2580"/>
                  <a:ext cx="1545" cy="1380"/>
                  <a:chOff x="2610" y="2280"/>
                  <a:chExt cx="1545" cy="1380"/>
                </a:xfrm>
              </p:grpSpPr>
              <p:sp>
                <p:nvSpPr>
                  <p:cNvPr id="311" name="Diamond 311"/>
                  <p:cNvSpPr/>
                  <p:nvPr/>
                </p:nvSpPr>
                <p:spPr>
                  <a:xfrm>
                    <a:off x="2610" y="2280"/>
                    <a:ext cx="1545" cy="1380"/>
                  </a:xfrm>
                  <a:prstGeom prst="diamond">
                    <a:avLst/>
                  </a:prstGeom>
                  <a:solidFill>
                    <a:srgbClr val="FFFFFF"/>
                  </a:solidFill>
                  <a:ln w="9525" cap="flat" cmpd="sng">
                    <a:solidFill>
                      <a:srgbClr val="000000"/>
                    </a:solidFill>
                    <a:prstDash val="solid"/>
                    <a:miter/>
                    <a:headEnd type="none" w="med" len="med"/>
                    <a:tailEnd type="none" w="med" len="med"/>
                  </a:ln>
                </p:spPr>
              </p:sp>
              <p:sp>
                <p:nvSpPr>
                  <p:cNvPr id="312" name="Text Box 312"/>
                  <p:cNvSpPr txBox="1"/>
                  <p:nvPr/>
                </p:nvSpPr>
                <p:spPr>
                  <a:xfrm>
                    <a:off x="2940" y="2659"/>
                    <a:ext cx="870" cy="609"/>
                  </a:xfrm>
                  <a:prstGeom prst="rect">
                    <a:avLst/>
                  </a:prstGeom>
                  <a:solidFill>
                    <a:srgbClr val="FFFFFF"/>
                  </a:solidFill>
                  <a:ln>
                    <a:noFill/>
                  </a:ln>
                </p:spPr>
                <p:txBody>
                  <a:bodyPr upright="1"/>
                  <a:lstStyle/>
                  <a:p>
                    <a:r>
                      <a:rPr lang="en-US" altLang="zh-CN" sz="1400" kern="100">
                        <a:latin typeface="Times New Roman"/>
                        <a:ea typeface="Times New Roman"/>
                        <a:cs typeface="Times New Roman"/>
                        <a:sym typeface="Times New Roman"/>
                      </a:rPr>
                      <a:t>IQ Test Sys</a:t>
                    </a:r>
                    <a:endParaRPr lang="en-US" altLang="zh-CN" sz="1400" kern="100">
                      <a:latin typeface="Times New Roman"/>
                      <a:ea typeface="Times New Roman"/>
                      <a:cs typeface="Times New Roman"/>
                      <a:sym typeface="Times New Roman"/>
                    </a:endParaRPr>
                  </a:p>
                </p:txBody>
              </p:sp>
            </p:grpSp>
            <p:cxnSp>
              <p:nvCxnSpPr>
                <p:cNvPr id="314" name="Straight Connector 314"/>
                <p:cNvCxnSpPr/>
                <p:nvPr/>
              </p:nvCxnSpPr>
              <p:spPr>
                <a:xfrm>
                  <a:off x="3525" y="2100"/>
                  <a:ext cx="0" cy="540"/>
                </a:xfrm>
                <a:prstGeom prst="line">
                  <a:avLst/>
                </a:prstGeom>
                <a:ln w="9525" cap="flat" cmpd="sng">
                  <a:solidFill>
                    <a:schemeClr val="bg1"/>
                  </a:solidFill>
                  <a:prstDash val="solid"/>
                  <a:headEnd type="none" w="med" len="med"/>
                  <a:tailEnd type="none" w="med" len="med"/>
                </a:ln>
              </p:spPr>
            </p:cxnSp>
            <p:cxnSp>
              <p:nvCxnSpPr>
                <p:cNvPr id="315" name="Straight Connector 315"/>
                <p:cNvCxnSpPr/>
                <p:nvPr/>
              </p:nvCxnSpPr>
              <p:spPr>
                <a:xfrm>
                  <a:off x="3525" y="3960"/>
                  <a:ext cx="0" cy="450"/>
                </a:xfrm>
                <a:prstGeom prst="line">
                  <a:avLst/>
                </a:prstGeom>
                <a:ln w="9525" cap="flat" cmpd="sng">
                  <a:solidFill>
                    <a:schemeClr val="bg1"/>
                  </a:solidFill>
                  <a:prstDash val="solid"/>
                  <a:headEnd type="none" w="med" len="med"/>
                  <a:tailEnd type="none" w="med" len="med"/>
                </a:ln>
              </p:spPr>
            </p:cxnSp>
          </p:grpSp>
          <p:grpSp>
            <p:nvGrpSpPr>
              <p:cNvPr id="319" name="Group 319"/>
              <p:cNvGrpSpPr/>
              <p:nvPr/>
            </p:nvGrpSpPr>
            <p:grpSpPr>
              <a:xfrm>
                <a:off x="5505" y="2805"/>
                <a:ext cx="1560" cy="1515"/>
                <a:chOff x="5505" y="2805"/>
                <a:chExt cx="1560" cy="1515"/>
              </a:xfrm>
            </p:grpSpPr>
            <p:sp>
              <p:nvSpPr>
                <p:cNvPr id="317" name="Diamond 317"/>
                <p:cNvSpPr/>
                <p:nvPr/>
              </p:nvSpPr>
              <p:spPr>
                <a:xfrm>
                  <a:off x="5505" y="2805"/>
                  <a:ext cx="1560" cy="1515"/>
                </a:xfrm>
                <a:prstGeom prst="diamond">
                  <a:avLst/>
                </a:prstGeom>
                <a:solidFill>
                  <a:srgbClr val="FFFFFF"/>
                </a:solidFill>
                <a:ln w="9525" cap="flat" cmpd="sng">
                  <a:solidFill>
                    <a:srgbClr val="000000"/>
                  </a:solidFill>
                  <a:prstDash val="solid"/>
                  <a:miter/>
                  <a:headEnd type="none" w="med" len="med"/>
                  <a:tailEnd type="none" w="med" len="med"/>
                </a:ln>
              </p:spPr>
            </p:sp>
            <p:sp>
              <p:nvSpPr>
                <p:cNvPr id="318" name="Text Box 318"/>
                <p:cNvSpPr txBox="1"/>
                <p:nvPr/>
              </p:nvSpPr>
              <p:spPr>
                <a:xfrm>
                  <a:off x="5820" y="3345"/>
                  <a:ext cx="915" cy="405"/>
                </a:xfrm>
                <a:prstGeom prst="rect">
                  <a:avLst/>
                </a:prstGeom>
                <a:solidFill>
                  <a:srgbClr val="FFFFFF"/>
                </a:solidFill>
                <a:ln>
                  <a:noFill/>
                </a:ln>
              </p:spPr>
              <p:txBody>
                <a:bodyPr upright="1"/>
                <a:lstStyle/>
                <a:p>
                  <a:r>
                    <a:rPr lang="en-US" altLang="zh-CN" sz="1600" kern="100">
                      <a:latin typeface="Times New Roman"/>
                      <a:ea typeface="Times New Roman"/>
                      <a:cs typeface="Times New Roman"/>
                      <a:sym typeface="Times New Roman"/>
                    </a:rPr>
                    <a:t>System</a:t>
                  </a:r>
                  <a:endParaRPr lang="en-US" altLang="zh-CN" sz="1600" kern="100">
                    <a:latin typeface="Times New Roman"/>
                    <a:ea typeface="Times New Roman"/>
                    <a:cs typeface="Times New Roman"/>
                    <a:sym typeface="Times New Roman"/>
                  </a:endParaRPr>
                </a:p>
              </p:txBody>
            </p:sp>
          </p:grpSp>
          <p:cxnSp>
            <p:nvCxnSpPr>
              <p:cNvPr id="320" name="Straight Connector 320"/>
              <p:cNvCxnSpPr/>
              <p:nvPr/>
            </p:nvCxnSpPr>
            <p:spPr>
              <a:xfrm flipV="1">
                <a:off x="4680" y="3825"/>
                <a:ext cx="1125" cy="570"/>
              </a:xfrm>
              <a:prstGeom prst="line">
                <a:avLst/>
              </a:prstGeom>
              <a:ln w="9525" cap="flat" cmpd="sng">
                <a:solidFill>
                  <a:schemeClr val="bg1"/>
                </a:solidFill>
                <a:prstDash val="solid"/>
                <a:headEnd type="none" w="med" len="med"/>
                <a:tailEnd type="none" w="med" len="med"/>
              </a:ln>
            </p:spPr>
          </p:cxnSp>
          <p:cxnSp>
            <p:nvCxnSpPr>
              <p:cNvPr id="321" name="Straight Connector 321"/>
              <p:cNvCxnSpPr/>
              <p:nvPr/>
            </p:nvCxnSpPr>
            <p:spPr>
              <a:xfrm flipV="1">
                <a:off x="6870" y="2775"/>
                <a:ext cx="1395" cy="585"/>
              </a:xfrm>
              <a:prstGeom prst="line">
                <a:avLst/>
              </a:prstGeom>
              <a:ln w="9525" cap="flat" cmpd="sng">
                <a:solidFill>
                  <a:schemeClr val="bg1"/>
                </a:solidFill>
                <a:prstDash val="solid"/>
                <a:headEnd type="none" w="med" len="med"/>
                <a:tailEnd type="none" w="med" len="med"/>
              </a:ln>
            </p:spPr>
          </p:cxnSp>
        </p:grpSp>
        <p:sp>
          <p:nvSpPr>
            <p:cNvPr id="323" name="Text Box 323"/>
            <p:cNvSpPr txBox="1"/>
            <p:nvPr/>
          </p:nvSpPr>
          <p:spPr>
            <a:xfrm>
              <a:off x="8805" y="3705"/>
              <a:ext cx="810" cy="405"/>
            </a:xfrm>
            <a:prstGeom prst="rect">
              <a:avLst/>
            </a:prstGeom>
            <a:solidFill>
              <a:srgbClr val="FFFFFF"/>
            </a:solidFill>
            <a:ln>
              <a:noFill/>
            </a:ln>
          </p:spPr>
          <p:txBody>
            <a:bodyPr upright="1"/>
            <a:lstStyle/>
            <a:p>
              <a:r>
                <a:rPr lang="en-US" altLang="zh-CN" sz="1600" kern="100">
                  <a:latin typeface="Times New Roman"/>
                  <a:ea typeface="Times New Roman"/>
                  <a:cs typeface="Times New Roman"/>
                  <a:sym typeface="Times New Roman"/>
                </a:rPr>
                <a:t>Test</a:t>
              </a:r>
              <a:endParaRPr lang="en-US" altLang="zh-CN" sz="1600" kern="100">
                <a:latin typeface="Times New Roman"/>
                <a:ea typeface="Times New Roman"/>
                <a:cs typeface="Times New Roman"/>
                <a:sym typeface="Times New Roman"/>
              </a:endParaRPr>
            </a:p>
          </p:txBody>
        </p:sp>
        <p:cxnSp>
          <p:nvCxnSpPr>
            <p:cNvPr id="324" name="Straight Connector 324"/>
            <p:cNvCxnSpPr/>
            <p:nvPr/>
          </p:nvCxnSpPr>
          <p:spPr>
            <a:xfrm>
              <a:off x="9180" y="2790"/>
              <a:ext cx="0" cy="435"/>
            </a:xfrm>
            <a:prstGeom prst="line">
              <a:avLst/>
            </a:prstGeom>
            <a:ln w="9525" cap="flat" cmpd="sng">
              <a:solidFill>
                <a:schemeClr val="bg1"/>
              </a:solidFill>
              <a:prstDash val="solid"/>
              <a:headEnd type="none" w="med" len="med"/>
              <a:tailEnd type="none" w="med" len="med"/>
            </a:ln>
          </p:spPr>
        </p:cxnSp>
        <p:cxnSp>
          <p:nvCxnSpPr>
            <p:cNvPr id="325" name="Straight Connector 325"/>
            <p:cNvCxnSpPr/>
            <p:nvPr/>
          </p:nvCxnSpPr>
          <p:spPr>
            <a:xfrm>
              <a:off x="9210" y="4665"/>
              <a:ext cx="0" cy="510"/>
            </a:xfrm>
            <a:prstGeom prst="line">
              <a:avLst/>
            </a:prstGeom>
            <a:ln w="9525" cap="flat" cmpd="sng">
              <a:solidFill>
                <a:schemeClr val="bg1"/>
              </a:solidFill>
              <a:prstDash val="solid"/>
              <a:headEnd type="none" w="med" len="med"/>
              <a:tailEnd type="none" w="med" len="med"/>
            </a:ln>
          </p:spPr>
        </p:cxnSp>
        <p:cxnSp>
          <p:nvCxnSpPr>
            <p:cNvPr id="327" name="Straight Connector 327"/>
            <p:cNvCxnSpPr/>
            <p:nvPr/>
          </p:nvCxnSpPr>
          <p:spPr>
            <a:xfrm>
              <a:off x="4754" y="4650"/>
              <a:ext cx="1065" cy="300"/>
            </a:xfrm>
            <a:prstGeom prst="line">
              <a:avLst/>
            </a:prstGeom>
            <a:ln w="9525" cap="flat" cmpd="sng">
              <a:solidFill>
                <a:schemeClr val="bg1"/>
              </a:solidFill>
              <a:prstDash val="solid"/>
              <a:headEnd type="none" w="med" len="med"/>
              <a:tailEnd type="none" w="med" len="med"/>
            </a:ln>
          </p:spPr>
        </p:cxnSp>
        <p:cxnSp>
          <p:nvCxnSpPr>
            <p:cNvPr id="328" name="Straight Connector 328"/>
            <p:cNvCxnSpPr/>
            <p:nvPr/>
          </p:nvCxnSpPr>
          <p:spPr>
            <a:xfrm>
              <a:off x="7050" y="5220"/>
              <a:ext cx="1185" cy="375"/>
            </a:xfrm>
            <a:prstGeom prst="line">
              <a:avLst/>
            </a:prstGeom>
            <a:ln w="9525" cap="flat" cmpd="sng">
              <a:solidFill>
                <a:schemeClr val="bg1"/>
              </a:solidFill>
              <a:prstDash val="solid"/>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4925" y="-78105"/>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76789" y="76202"/>
            <a:ext cx="11108506" cy="6406513"/>
            <a:chOff x="2136000" y="229139"/>
            <a:chExt cx="7920000" cy="3205646"/>
          </a:xfrm>
        </p:grpSpPr>
        <p:sp>
          <p:nvSpPr>
            <p:cNvPr id="4" name="文本框 3"/>
            <p:cNvSpPr txBox="1"/>
            <p:nvPr/>
          </p:nvSpPr>
          <p:spPr>
            <a:xfrm>
              <a:off x="2136000" y="229139"/>
              <a:ext cx="1941324" cy="507743"/>
            </a:xfrm>
            <a:prstGeom prst="rect">
              <a:avLst/>
            </a:prstGeom>
            <a:noFill/>
          </p:spPr>
          <p:txBody>
            <a:bodyPr wrap="square" rtlCol="0">
              <a:spAutoFit/>
            </a:bodyPr>
            <a:lstStyle/>
            <a:p>
              <a:pPr algn="dist"/>
              <a:r>
                <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rPr>
                <a:t>Cont..</a:t>
              </a:r>
              <a:endPar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776605" y="999490"/>
            <a:ext cx="10561955" cy="3169285"/>
          </a:xfrm>
          <a:prstGeom prst="rect">
            <a:avLst/>
          </a:prstGeom>
          <a:noFill/>
        </p:spPr>
        <p:txBody>
          <a:bodyPr wrap="square" rtlCol="0">
            <a:spAutoFit/>
          </a:bodyPr>
          <a:p>
            <a:r>
              <a:rPr lang="en-US" sz="2000" i="1">
                <a:solidFill>
                  <a:schemeClr val="bg1"/>
                </a:solidFill>
                <a:sym typeface="+mn-ea"/>
              </a:rPr>
              <a:t>B. Normalization</a:t>
            </a:r>
            <a:endParaRPr lang="en-US" sz="2000" i="1">
              <a:solidFill>
                <a:schemeClr val="bg1"/>
              </a:solidFill>
              <a:sym typeface="+mn-ea"/>
            </a:endParaRPr>
          </a:p>
          <a:p>
            <a:endParaRPr lang="en-US" sz="2000" i="1">
              <a:solidFill>
                <a:schemeClr val="bg1"/>
              </a:solidFill>
              <a:sym typeface="+mn-ea"/>
            </a:endParaRPr>
          </a:p>
          <a:p>
            <a:r>
              <a:rPr lang="en-US" sz="2000">
                <a:solidFill>
                  <a:schemeClr val="bg1"/>
                </a:solidFill>
                <a:sym typeface="+mn-ea"/>
              </a:rPr>
              <a:t>The basic objective of normalization is to reduce redundancy which means that information is to be stored only once. Storing information several times leads to wastage of storage space and increase in the total size of the data stored.</a:t>
            </a:r>
            <a:endParaRPr lang="en-US" sz="2000">
              <a:solidFill>
                <a:schemeClr val="bg1"/>
              </a:solidFill>
              <a:sym typeface="+mn-ea"/>
            </a:endParaRPr>
          </a:p>
          <a:p>
            <a:r>
              <a:rPr lang="en-US" sz="2000">
                <a:solidFill>
                  <a:schemeClr val="bg1"/>
                </a:solidFill>
                <a:sym typeface="+mn-ea"/>
              </a:rPr>
              <a:t>If a database is not properly designed it can give rise to modification anomalies. Modification anomalies arise when data is added to, changed or deleted from a database table. Similarly, in traditional databases as well as improperly designed relational databases, data redundancy can be a problem. These can be eliminated by normalizing a database.</a:t>
            </a:r>
            <a:endParaRPr lang="en-US" sz="2000">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0" y="-78740"/>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295276"/>
            <a:ext cx="11108506" cy="6250939"/>
            <a:chOff x="2136000" y="306984"/>
            <a:chExt cx="7920000" cy="3127801"/>
          </a:xfrm>
        </p:grpSpPr>
        <p:sp>
          <p:nvSpPr>
            <p:cNvPr id="4" name="文本框 3"/>
            <p:cNvSpPr txBox="1"/>
            <p:nvPr/>
          </p:nvSpPr>
          <p:spPr>
            <a:xfrm>
              <a:off x="3144692" y="306984"/>
              <a:ext cx="5641067" cy="384462"/>
            </a:xfrm>
            <a:prstGeom prst="rect">
              <a:avLst/>
            </a:prstGeom>
            <a:noFill/>
          </p:spPr>
          <p:txBody>
            <a:bodyPr wrap="square" rtlCol="0">
              <a:spAutoFit/>
            </a:bodyPr>
            <a:lstStyle/>
            <a:p>
              <a:pPr algn="ctr"/>
              <a:r>
                <a:rPr 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5.2 </a:t>
              </a:r>
              <a:r>
                <a:rPr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Safety Requirements</a:t>
              </a:r>
              <a:endParaRPr lang="en-US" altLang="zh-CN"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50265" y="1972310"/>
            <a:ext cx="10858500" cy="1630045"/>
          </a:xfrm>
          <a:prstGeom prst="rect">
            <a:avLst/>
          </a:prstGeom>
          <a:noFill/>
        </p:spPr>
        <p:txBody>
          <a:bodyPr wrap="square" rtlCol="0">
            <a:spAutoFit/>
          </a:bodyPr>
          <a:p>
            <a:pPr indent="0">
              <a:buFont typeface="Arial" panose="02080604020202020204" pitchFamily="34" charset="0"/>
              <a:buNone/>
            </a:pPr>
            <a:r>
              <a:rPr lang="en-US" sz="2000">
                <a:solidFill>
                  <a:schemeClr val="bg1"/>
                </a:solidFill>
              </a:rPr>
              <a:t>If there is extensive damage to a wide portion of the database due to catastrophic failure, such as a disk crash, the recovery method restores a past copy of the database that was backed up to archival storage (typically tape) and reconstructs a more current state by reapplying or redoing the operations of committed session from the backed up log, up to the time of failure.</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0" y="-78740"/>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295276"/>
            <a:ext cx="11108506" cy="6250939"/>
            <a:chOff x="2136000" y="306984"/>
            <a:chExt cx="7920000" cy="3127801"/>
          </a:xfrm>
        </p:grpSpPr>
        <p:sp>
          <p:nvSpPr>
            <p:cNvPr id="4" name="文本框 3"/>
            <p:cNvSpPr txBox="1"/>
            <p:nvPr/>
          </p:nvSpPr>
          <p:spPr>
            <a:xfrm>
              <a:off x="3144692" y="306984"/>
              <a:ext cx="5641067" cy="384462"/>
            </a:xfrm>
            <a:prstGeom prst="rect">
              <a:avLst/>
            </a:prstGeom>
            <a:noFill/>
          </p:spPr>
          <p:txBody>
            <a:bodyPr wrap="square" rtlCol="0">
              <a:spAutoFit/>
            </a:bodyPr>
            <a:lstStyle/>
            <a:p>
              <a:pPr algn="ctr"/>
              <a:r>
                <a:rPr 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5.3 </a:t>
              </a:r>
              <a:r>
                <a:rPr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Security Requirements</a:t>
              </a:r>
              <a:endParaRPr lang="en-US" altLang="zh-CN"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50265" y="1972310"/>
            <a:ext cx="10858500" cy="1322070"/>
          </a:xfrm>
          <a:prstGeom prst="rect">
            <a:avLst/>
          </a:prstGeom>
          <a:noFill/>
        </p:spPr>
        <p:txBody>
          <a:bodyPr wrap="square" rtlCol="0">
            <a:spAutoFit/>
          </a:bodyPr>
          <a:p>
            <a:pPr indent="0">
              <a:buFont typeface="Arial" panose="02080604020202020204" pitchFamily="34" charset="0"/>
              <a:buNone/>
            </a:pPr>
            <a:r>
              <a:rPr lang="en-US" sz="2000">
                <a:solidFill>
                  <a:schemeClr val="bg1"/>
                </a:solidFill>
              </a:rPr>
              <a:t>Security systems need database storage just like many other applications. However, the special requirements of the security market mean that vendors must choose their database partner carefully. For example the company should host this system to a hosting company that majors in security.</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a:off x="1905000" y="0"/>
            <a:ext cx="10287000" cy="6858000"/>
          </a:xfrm>
          <a:prstGeom prst="rect">
            <a:avLst/>
          </a:prstGeom>
        </p:spPr>
      </p:pic>
      <p:sp>
        <p:nvSpPr>
          <p:cNvPr id="9" name="矩形 8"/>
          <p:cNvSpPr/>
          <p:nvPr/>
        </p:nvSpPr>
        <p:spPr>
          <a:xfrm>
            <a:off x="0" y="0"/>
            <a:ext cx="3629704"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6" name="矩形 5"/>
          <p:cNvSpPr/>
          <p:nvPr/>
        </p:nvSpPr>
        <p:spPr>
          <a:xfrm flipH="1">
            <a:off x="3619500" y="0"/>
            <a:ext cx="8572500" cy="6858000"/>
          </a:xfrm>
          <a:prstGeom prst="rect">
            <a:avLst/>
          </a:prstGeom>
          <a:gradFill>
            <a:gsLst>
              <a:gs pos="90000">
                <a:schemeClr val="accent2">
                  <a:lumMod val="75000"/>
                </a:schemeClr>
              </a:gs>
              <a:gs pos="0">
                <a:schemeClr val="accent2">
                  <a:lumMod val="7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3" name="组合 12"/>
          <p:cNvGrpSpPr/>
          <p:nvPr/>
        </p:nvGrpSpPr>
        <p:grpSpPr>
          <a:xfrm>
            <a:off x="629557" y="1937704"/>
            <a:ext cx="7169150" cy="2589307"/>
            <a:chOff x="629557" y="1937704"/>
            <a:chExt cx="7169150" cy="2589307"/>
          </a:xfrm>
        </p:grpSpPr>
        <p:sp>
          <p:nvSpPr>
            <p:cNvPr id="17" name="矩形 16"/>
            <p:cNvSpPr/>
            <p:nvPr/>
          </p:nvSpPr>
          <p:spPr>
            <a:xfrm>
              <a:off x="629557" y="1937704"/>
              <a:ext cx="3104243" cy="2214880"/>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115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06</a:t>
              </a:r>
              <a:endParaRPr kumimoji="0" lang="zh-CN" altLang="en-US" sz="115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9" name="组合 18"/>
            <p:cNvGrpSpPr/>
            <p:nvPr/>
          </p:nvGrpSpPr>
          <p:grpSpPr>
            <a:xfrm>
              <a:off x="725606" y="4419011"/>
              <a:ext cx="3708000" cy="108000"/>
              <a:chOff x="623838" y="4446011"/>
              <a:chExt cx="3708000" cy="108000"/>
            </a:xfrm>
          </p:grpSpPr>
          <p:cxnSp>
            <p:nvCxnSpPr>
              <p:cNvPr id="21" name="直接连接符 20"/>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2" name="椭圆 21"/>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sp>
          <p:nvSpPr>
            <p:cNvPr id="20" name="矩形 19"/>
            <p:cNvSpPr/>
            <p:nvPr/>
          </p:nvSpPr>
          <p:spPr>
            <a:xfrm>
              <a:off x="629557" y="3092769"/>
              <a:ext cx="7169150" cy="1198880"/>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6000" b="1" i="0" u="none" strike="noStrike" kern="1200" cap="none" spc="131" normalizeH="0" baseline="0" noProof="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REFERENCES</a:t>
              </a:r>
              <a:endParaRPr kumimoji="0" lang="en-US" altLang="zh-CN" sz="6000"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spTree>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0" y="-78740"/>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295276"/>
            <a:ext cx="11108506" cy="6250939"/>
            <a:chOff x="2136000" y="306984"/>
            <a:chExt cx="7920000" cy="3127801"/>
          </a:xfrm>
        </p:grpSpPr>
        <p:sp>
          <p:nvSpPr>
            <p:cNvPr id="4" name="文本框 3"/>
            <p:cNvSpPr txBox="1"/>
            <p:nvPr/>
          </p:nvSpPr>
          <p:spPr>
            <a:xfrm>
              <a:off x="3144692" y="306984"/>
              <a:ext cx="5641067" cy="384462"/>
            </a:xfrm>
            <a:prstGeom prst="rect">
              <a:avLst/>
            </a:prstGeom>
            <a:noFill/>
          </p:spPr>
          <p:txBody>
            <a:bodyPr wrap="square" rtlCol="0">
              <a:spAutoFit/>
            </a:bodyPr>
            <a:lstStyle/>
            <a:p>
              <a:pPr algn="ctr"/>
              <a:r>
                <a:rPr lang="en-US" sz="4400"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REFERENCES</a:t>
              </a:r>
              <a:endParaRPr lang="en-US" sz="4400" b="1">
                <a:solidFill>
                  <a:schemeClr val="accent1"/>
                </a:solidFill>
                <a:effectLst>
                  <a:outerShdw blurRad="38100" dist="25400" dir="5400000" algn="ctr" rotWithShape="0">
                    <a:srgbClr val="6E747A">
                      <a:alpha val="43000"/>
                    </a:srgbClr>
                  </a:outerShdw>
                </a:effectLst>
                <a:latin typeface="Arial" panose="02080604020202020204" pitchFamily="34" charset="0"/>
                <a:ea typeface="Arial" panose="02080604020202020204" pitchFamily="34" charset="0"/>
                <a:sym typeface="+mn-ea"/>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850265" y="1972310"/>
            <a:ext cx="10858500" cy="706755"/>
          </a:xfrm>
          <a:prstGeom prst="rect">
            <a:avLst/>
          </a:prstGeom>
          <a:noFill/>
        </p:spPr>
        <p:txBody>
          <a:bodyPr wrap="square" rtlCol="0">
            <a:spAutoFit/>
          </a:bodyPr>
          <a:p>
            <a:pPr indent="0">
              <a:buFont typeface="Arial" panose="02080604020202020204" pitchFamily="34" charset="0"/>
              <a:buNone/>
            </a:pPr>
            <a:r>
              <a:rPr lang="en-US" sz="2000">
                <a:solidFill>
                  <a:schemeClr val="bg1"/>
                </a:solidFill>
              </a:rPr>
              <a:t>IEEE. IEEE Std 830-1998 IEEE Recommended Practice for Software Requirements Specifications. IEEE Computer Society, 1998.</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0" y="0"/>
            <a:ext cx="12192000" cy="6857999"/>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2044704" y="2111345"/>
            <a:ext cx="8102596" cy="1871980"/>
            <a:chOff x="2044704" y="2111345"/>
            <a:chExt cx="8102596" cy="1871980"/>
          </a:xfrm>
        </p:grpSpPr>
        <p:sp>
          <p:nvSpPr>
            <p:cNvPr id="4" name="文本框 3"/>
            <p:cNvSpPr txBox="1"/>
            <p:nvPr/>
          </p:nvSpPr>
          <p:spPr>
            <a:xfrm>
              <a:off x="2044704" y="2111345"/>
              <a:ext cx="8102596" cy="1322070"/>
            </a:xfrm>
            <a:prstGeom prst="rect">
              <a:avLst/>
            </a:prstGeom>
            <a:noFill/>
          </p:spPr>
          <p:txBody>
            <a:bodyPr wrap="square" rtlCol="0">
              <a:spAutoFit/>
            </a:bodyPr>
            <a:lstStyle/>
            <a:p>
              <a:pPr algn="dist"/>
              <a:r>
                <a:rPr lang="en-US" altLang="zh-CN" sz="8000" b="1">
                  <a:solidFill>
                    <a:schemeClr val="accent1"/>
                  </a:solidFill>
                  <a:latin typeface="Arial" panose="02080604020202020204" pitchFamily="34" charset="0"/>
                  <a:ea typeface="Arial" panose="02080604020202020204" pitchFamily="34" charset="0"/>
                  <a:sym typeface="Arial" panose="02080604020202020204" pitchFamily="34" charset="0"/>
                </a:rPr>
                <a:t>THANKS</a:t>
              </a:r>
              <a:endParaRPr lang="en-US" altLang="zh-CN" sz="8000" b="1">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136000" y="3584545"/>
              <a:ext cx="7920000" cy="398780"/>
            </a:xfrm>
            <a:prstGeom prst="rect">
              <a:avLst/>
            </a:prstGeom>
            <a:noFill/>
          </p:spPr>
          <p:txBody>
            <a:bodyPr wrap="square" rtlCol="0">
              <a:spAutoFit/>
            </a:bodyPr>
            <a:lstStyle/>
            <a:p>
              <a:pPr algn="dist"/>
              <a:r>
                <a:rPr lang="en-US" altLang="zh-CN" sz="2000">
                  <a:solidFill>
                    <a:schemeClr val="bg1"/>
                  </a:solidFill>
                  <a:latin typeface="Arial" panose="02080604020202020204" pitchFamily="34" charset="0"/>
                  <a:ea typeface="Arial" panose="02080604020202020204" pitchFamily="34" charset="0"/>
                  <a:sym typeface="Arial" panose="02080604020202020204" pitchFamily="34" charset="0"/>
                </a:rPr>
                <a:t>ONLINE IQ TEST MANAGEMENT SYSTEM</a:t>
              </a:r>
              <a:endParaRPr lang="zh-CN" altLang="en-US" sz="2000">
                <a:solidFill>
                  <a:schemeClr val="bg1"/>
                </a:solidFill>
                <a:latin typeface="Arial" panose="02080604020202020204" pitchFamily="34" charset="0"/>
                <a:ea typeface="Arial" panose="02080604020202020204" pitchFamily="34" charset="0"/>
                <a:sym typeface="Arial" panose="02080604020202020204" pitchFamily="34" charset="0"/>
              </a:endParaRPr>
            </a:p>
          </p:txBody>
        </p:sp>
      </p:grpSp>
      <p:sp>
        <p:nvSpPr>
          <p:cNvPr id="22" name="文本框 21"/>
          <p:cNvSpPr txBox="1"/>
          <p:nvPr/>
        </p:nvSpPr>
        <p:spPr>
          <a:xfrm>
            <a:off x="3418840" y="5201285"/>
            <a:ext cx="5354320" cy="398780"/>
          </a:xfrm>
          <a:prstGeom prst="rect">
            <a:avLst/>
          </a:prstGeom>
          <a:noFill/>
        </p:spPr>
        <p:txBody>
          <a:bodyPr wrap="square" rtlCol="0">
            <a:spAutoFit/>
          </a:bodyPr>
          <a:lstStyle/>
          <a:p>
            <a:pPr algn="ctr"/>
            <a:r>
              <a:rPr lang="en-US" altLang="zh-CN" sz="2000" spc="600">
                <a:solidFill>
                  <a:schemeClr val="bg1"/>
                </a:solidFill>
                <a:latin typeface="Arial" panose="02080604020202020204" pitchFamily="34" charset="0"/>
                <a:ea typeface="Arial" panose="02080604020202020204" pitchFamily="34" charset="0"/>
                <a:sym typeface="Arial" panose="02080604020202020204" pitchFamily="34" charset="0"/>
              </a:rPr>
              <a:t>-20/04112 MUNENE JOHN-</a:t>
            </a:r>
            <a:endParaRPr lang="zh-CN" altLang="en-US" sz="2000" spc="600">
              <a:solidFill>
                <a:schemeClr val="bg1"/>
              </a:solidFill>
              <a:latin typeface="Arial" panose="02080604020202020204" pitchFamily="34" charset="0"/>
              <a:ea typeface="Arial" panose="02080604020202020204" pitchFamily="34" charset="0"/>
              <a:sym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854199" y="2345494"/>
            <a:ext cx="3272715" cy="3276600"/>
          </a:xfrm>
          <a:prstGeom prst="ellipse">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3" name="椭圆 2"/>
          <p:cNvSpPr/>
          <p:nvPr/>
        </p:nvSpPr>
        <p:spPr>
          <a:xfrm>
            <a:off x="4457700" y="2345494"/>
            <a:ext cx="3276600" cy="3276600"/>
          </a:xfrm>
          <a:prstGeom prst="ellipse">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4" name="椭圆 3"/>
          <p:cNvSpPr/>
          <p:nvPr/>
        </p:nvSpPr>
        <p:spPr>
          <a:xfrm>
            <a:off x="7065080" y="2345494"/>
            <a:ext cx="3272720" cy="3276600"/>
          </a:xfrm>
          <a:prstGeom prst="ellipse">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35" name="组合 34"/>
          <p:cNvGrpSpPr/>
          <p:nvPr/>
        </p:nvGrpSpPr>
        <p:grpSpPr>
          <a:xfrm>
            <a:off x="2301875" y="2989436"/>
            <a:ext cx="7588250" cy="1983770"/>
            <a:chOff x="2301875" y="2989436"/>
            <a:chExt cx="7588250" cy="1983770"/>
          </a:xfrm>
        </p:grpSpPr>
        <p:sp>
          <p:nvSpPr>
            <p:cNvPr id="9" name="任意多边形: 形状 8"/>
            <p:cNvSpPr/>
            <p:nvPr/>
          </p:nvSpPr>
          <p:spPr>
            <a:xfrm>
              <a:off x="7061200" y="2989436"/>
              <a:ext cx="673100" cy="1983770"/>
            </a:xfrm>
            <a:custGeom>
              <a:avLst/>
              <a:gdLst>
                <a:gd name="connsiteX0" fmla="*/ 336550 w 673100"/>
                <a:gd name="connsiteY0" fmla="*/ 0 h 1983770"/>
                <a:gd name="connsiteX1" fmla="*/ 393304 w 673100"/>
                <a:gd name="connsiteY1" fmla="*/ 75896 h 1983770"/>
                <a:gd name="connsiteX2" fmla="*/ 673100 w 673100"/>
                <a:gd name="connsiteY2" fmla="*/ 991885 h 1983770"/>
                <a:gd name="connsiteX3" fmla="*/ 393304 w 673100"/>
                <a:gd name="connsiteY3" fmla="*/ 1907874 h 1983770"/>
                <a:gd name="connsiteX4" fmla="*/ 336550 w 673100"/>
                <a:gd name="connsiteY4" fmla="*/ 1983770 h 1983770"/>
                <a:gd name="connsiteX5" fmla="*/ 279796 w 673100"/>
                <a:gd name="connsiteY5" fmla="*/ 1907874 h 1983770"/>
                <a:gd name="connsiteX6" fmla="*/ 0 w 673100"/>
                <a:gd name="connsiteY6" fmla="*/ 991885 h 1983770"/>
                <a:gd name="connsiteX7" fmla="*/ 279796 w 673100"/>
                <a:gd name="connsiteY7" fmla="*/ 75896 h 198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100" h="1983770">
                  <a:moveTo>
                    <a:pt x="336550" y="0"/>
                  </a:moveTo>
                  <a:lnTo>
                    <a:pt x="393304" y="75896"/>
                  </a:lnTo>
                  <a:cubicBezTo>
                    <a:pt x="569953" y="337370"/>
                    <a:pt x="673100" y="652582"/>
                    <a:pt x="673100" y="991885"/>
                  </a:cubicBezTo>
                  <a:cubicBezTo>
                    <a:pt x="673100" y="1331188"/>
                    <a:pt x="569953" y="1646400"/>
                    <a:pt x="393304" y="1907874"/>
                  </a:cubicBezTo>
                  <a:lnTo>
                    <a:pt x="336550" y="1983770"/>
                  </a:lnTo>
                  <a:lnTo>
                    <a:pt x="279796" y="1907874"/>
                  </a:lnTo>
                  <a:cubicBezTo>
                    <a:pt x="103148" y="1646400"/>
                    <a:pt x="0" y="1331188"/>
                    <a:pt x="0" y="991885"/>
                  </a:cubicBezTo>
                  <a:cubicBezTo>
                    <a:pt x="0" y="652582"/>
                    <a:pt x="103148" y="337370"/>
                    <a:pt x="279796" y="7589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0" name="任意多边形: 形状 9"/>
            <p:cNvSpPr/>
            <p:nvPr/>
          </p:nvSpPr>
          <p:spPr>
            <a:xfrm>
              <a:off x="4457700" y="2989436"/>
              <a:ext cx="673100" cy="1983770"/>
            </a:xfrm>
            <a:custGeom>
              <a:avLst/>
              <a:gdLst>
                <a:gd name="connsiteX0" fmla="*/ 336550 w 673100"/>
                <a:gd name="connsiteY0" fmla="*/ 0 h 1983770"/>
                <a:gd name="connsiteX1" fmla="*/ 393304 w 673100"/>
                <a:gd name="connsiteY1" fmla="*/ 75896 h 1983770"/>
                <a:gd name="connsiteX2" fmla="*/ 673100 w 673100"/>
                <a:gd name="connsiteY2" fmla="*/ 991885 h 1983770"/>
                <a:gd name="connsiteX3" fmla="*/ 393304 w 673100"/>
                <a:gd name="connsiteY3" fmla="*/ 1907874 h 1983770"/>
                <a:gd name="connsiteX4" fmla="*/ 336550 w 673100"/>
                <a:gd name="connsiteY4" fmla="*/ 1983770 h 1983770"/>
                <a:gd name="connsiteX5" fmla="*/ 279796 w 673100"/>
                <a:gd name="connsiteY5" fmla="*/ 1907874 h 1983770"/>
                <a:gd name="connsiteX6" fmla="*/ 0 w 673100"/>
                <a:gd name="connsiteY6" fmla="*/ 991885 h 1983770"/>
                <a:gd name="connsiteX7" fmla="*/ 279796 w 673100"/>
                <a:gd name="connsiteY7" fmla="*/ 75896 h 198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100" h="1983770">
                  <a:moveTo>
                    <a:pt x="336550" y="0"/>
                  </a:moveTo>
                  <a:lnTo>
                    <a:pt x="393304" y="75896"/>
                  </a:lnTo>
                  <a:cubicBezTo>
                    <a:pt x="569953" y="337370"/>
                    <a:pt x="673100" y="652582"/>
                    <a:pt x="673100" y="991885"/>
                  </a:cubicBezTo>
                  <a:cubicBezTo>
                    <a:pt x="673100" y="1331188"/>
                    <a:pt x="569953" y="1646400"/>
                    <a:pt x="393304" y="1907874"/>
                  </a:cubicBezTo>
                  <a:lnTo>
                    <a:pt x="336550" y="1983770"/>
                  </a:lnTo>
                  <a:lnTo>
                    <a:pt x="279796" y="1907874"/>
                  </a:lnTo>
                  <a:cubicBezTo>
                    <a:pt x="103148" y="1646400"/>
                    <a:pt x="0" y="1331188"/>
                    <a:pt x="0" y="991885"/>
                  </a:cubicBezTo>
                  <a:cubicBezTo>
                    <a:pt x="0" y="652582"/>
                    <a:pt x="103148" y="337370"/>
                    <a:pt x="279796" y="7589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1" name="乘号 10"/>
            <p:cNvSpPr/>
            <p:nvPr/>
          </p:nvSpPr>
          <p:spPr>
            <a:xfrm>
              <a:off x="4622800" y="3805994"/>
              <a:ext cx="355600" cy="355600"/>
            </a:xfrm>
            <a:prstGeom prst="mathMultiply">
              <a:avLst>
                <a:gd name="adj1"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2" name="乘号 11"/>
            <p:cNvSpPr/>
            <p:nvPr/>
          </p:nvSpPr>
          <p:spPr>
            <a:xfrm>
              <a:off x="7227887" y="3805994"/>
              <a:ext cx="355600" cy="355600"/>
            </a:xfrm>
            <a:prstGeom prst="mathMultiply">
              <a:avLst>
                <a:gd name="adj1"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5" name="文本框 4"/>
            <p:cNvSpPr txBox="1"/>
            <p:nvPr/>
          </p:nvSpPr>
          <p:spPr>
            <a:xfrm>
              <a:off x="2301875" y="3483116"/>
              <a:ext cx="204470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rPr>
                <a:t>PURPOSE</a:t>
              </a:r>
              <a:endParaRPr kumimoji="0" lang="en-US" altLang="zh-CN" b="1" i="0" u="none" strike="noStrike" kern="1200" cap="none" spc="0" normalizeH="0" baseline="0" noProof="0" dirty="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6" name="矩形 5"/>
            <p:cNvSpPr/>
            <p:nvPr/>
          </p:nvSpPr>
          <p:spPr>
            <a:xfrm>
              <a:off x="2470150" y="4127253"/>
              <a:ext cx="1708150" cy="4603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75000"/>
                    </a:schemeClr>
                  </a:solidFill>
                  <a:effectLst/>
                  <a:uLnTx/>
                  <a:uFillTx/>
                  <a:latin typeface="Arial" panose="02080604020202020204" pitchFamily="34" charset="0"/>
                  <a:ea typeface="Arial" panose="02080604020202020204" pitchFamily="34" charset="0"/>
                  <a:sym typeface="Arial" panose="02080604020202020204" pitchFamily="34" charset="0"/>
                </a:rPr>
                <a:t>Purpose of this document.</a:t>
              </a:r>
              <a:endParaRPr kumimoji="0" lang="zh-CN" altLang="en-US" sz="1200" b="0" i="0" u="none" strike="noStrike" kern="1200" cap="none" spc="0" normalizeH="0" baseline="0" noProof="0" dirty="0">
                <a:ln>
                  <a:noFill/>
                </a:ln>
                <a:solidFill>
                  <a:schemeClr val="bg1">
                    <a:lumMod val="75000"/>
                  </a:schemeClr>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7" name="文本框 6"/>
            <p:cNvSpPr txBox="1"/>
            <p:nvPr/>
          </p:nvSpPr>
          <p:spPr>
            <a:xfrm>
              <a:off x="7845425" y="3483116"/>
              <a:ext cx="204470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rPr>
                <a:t>PROJECT SCOPE</a:t>
              </a:r>
              <a:endParaRPr kumimoji="0" lang="en-US" altLang="zh-CN" b="1" i="0" u="none" strike="noStrike" kern="1200" cap="none" spc="0" normalizeH="0" baseline="0" noProof="0" dirty="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8" name="矩形 7"/>
            <p:cNvSpPr/>
            <p:nvPr/>
          </p:nvSpPr>
          <p:spPr>
            <a:xfrm>
              <a:off x="8013700" y="4126618"/>
              <a:ext cx="1708150" cy="6451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bg1">
                      <a:lumMod val="75000"/>
                    </a:schemeClr>
                  </a:solidFill>
                  <a:effectLst/>
                  <a:uLnTx/>
                  <a:uFillTx/>
                  <a:latin typeface="Arial" panose="02080604020202020204" pitchFamily="34" charset="0"/>
                  <a:ea typeface="Arial" panose="02080604020202020204" pitchFamily="34" charset="0"/>
                  <a:sym typeface="Arial" panose="02080604020202020204" pitchFamily="34" charset="0"/>
                </a:rPr>
                <a:t>Defined features and functions of a my system.</a:t>
              </a:r>
              <a:endParaRPr kumimoji="0" lang="en-US" altLang="zh-CN" sz="1200" b="0" i="0" u="none" strike="noStrike" kern="1200" cap="none" spc="0" normalizeH="0" baseline="0" noProof="0">
                <a:ln>
                  <a:noFill/>
                </a:ln>
                <a:solidFill>
                  <a:schemeClr val="bg1">
                    <a:lumMod val="75000"/>
                  </a:schemeClr>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3" name="文本框 12"/>
            <p:cNvSpPr txBox="1"/>
            <p:nvPr/>
          </p:nvSpPr>
          <p:spPr>
            <a:xfrm>
              <a:off x="5073650" y="3483116"/>
              <a:ext cx="204470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rPr>
                <a:t>INTENDED AUDIENCE</a:t>
              </a:r>
              <a:endParaRPr kumimoji="0" lang="en-US" altLang="zh-CN" b="1" i="0" u="none" strike="noStrike" kern="1200" cap="none" spc="0" normalizeH="0" baseline="0" noProof="0" dirty="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4" name="矩形 13"/>
            <p:cNvSpPr/>
            <p:nvPr/>
          </p:nvSpPr>
          <p:spPr>
            <a:xfrm>
              <a:off x="5241925" y="4127888"/>
              <a:ext cx="1708150" cy="6451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75000"/>
                    </a:schemeClr>
                  </a:solidFill>
                  <a:effectLst/>
                  <a:uLnTx/>
                  <a:uFillTx/>
                  <a:latin typeface="Arial" panose="02080604020202020204" pitchFamily="34" charset="0"/>
                  <a:ea typeface="Arial" panose="02080604020202020204" pitchFamily="34" charset="0"/>
                  <a:sym typeface="Arial" panose="02080604020202020204" pitchFamily="34" charset="0"/>
                </a:rPr>
                <a:t>Reading suggestions and the people intended for this document.</a:t>
              </a:r>
              <a:endParaRPr kumimoji="0" lang="en-US" altLang="zh-CN" sz="1200" b="0" i="0" u="none" strike="noStrike" kern="1200" cap="none" spc="0" normalizeH="0" baseline="0" noProof="0" dirty="0">
                <a:ln>
                  <a:noFill/>
                </a:ln>
                <a:solidFill>
                  <a:schemeClr val="bg1">
                    <a:lumMod val="75000"/>
                  </a:schemeClr>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grpSp>
        <p:nvGrpSpPr>
          <p:cNvPr id="36" name="组合 35"/>
          <p:cNvGrpSpPr/>
          <p:nvPr/>
        </p:nvGrpSpPr>
        <p:grpSpPr>
          <a:xfrm>
            <a:off x="2786920" y="736600"/>
            <a:ext cx="6618160" cy="583565"/>
            <a:chOff x="2786920" y="736600"/>
            <a:chExt cx="6618160" cy="583565"/>
          </a:xfrm>
        </p:grpSpPr>
        <p:sp>
          <p:nvSpPr>
            <p:cNvPr id="38" name="矩形 37"/>
            <p:cNvSpPr/>
            <p:nvPr/>
          </p:nvSpPr>
          <p:spPr>
            <a:xfrm>
              <a:off x="4784009" y="736600"/>
              <a:ext cx="2479204" cy="583565"/>
            </a:xfrm>
            <a:prstGeom prst="rect">
              <a:avLst/>
            </a:prstGeom>
          </p:spPr>
          <p:txBody>
            <a:bodyPr wrap="square">
              <a:spAutoFit/>
            </a:bodyPr>
            <a:lstStyle/>
            <a:p>
              <a:pPr algn="ctr" fontAlgn="base">
                <a:spcBef>
                  <a:spcPct val="0"/>
                </a:spcBef>
                <a:spcAft>
                  <a:spcPct val="0"/>
                </a:spcAft>
                <a:defRPr/>
              </a:pPr>
              <a:r>
                <a:rPr lang="en-US" altLang="zh-CN" sz="3200" b="1" spc="300">
                  <a:solidFill>
                    <a:schemeClr val="accent1"/>
                  </a:solidFill>
                  <a:latin typeface="Arial" panose="02080604020202020204" pitchFamily="34" charset="0"/>
                  <a:ea typeface="Arial" panose="02080604020202020204" pitchFamily="34" charset="0"/>
                  <a:sym typeface="Arial" panose="02080604020202020204" pitchFamily="34" charset="0"/>
                </a:rPr>
                <a:t>INTRO</a:t>
              </a:r>
              <a:endParaRPr lang="en-US" altLang="zh-CN" sz="3200" b="1" spc="300">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grpSp>
          <p:nvGrpSpPr>
            <p:cNvPr id="39" name="组合 38"/>
            <p:cNvGrpSpPr/>
            <p:nvPr/>
          </p:nvGrpSpPr>
          <p:grpSpPr>
            <a:xfrm>
              <a:off x="7065080" y="742162"/>
              <a:ext cx="2340000" cy="537302"/>
              <a:chOff x="7065080" y="742162"/>
              <a:chExt cx="2340000" cy="537302"/>
            </a:xfrm>
          </p:grpSpPr>
          <p:grpSp>
            <p:nvGrpSpPr>
              <p:cNvPr id="47" name="组合 46"/>
              <p:cNvGrpSpPr/>
              <p:nvPr/>
            </p:nvGrpSpPr>
            <p:grpSpPr>
              <a:xfrm>
                <a:off x="7263080" y="742162"/>
                <a:ext cx="342000" cy="72000"/>
                <a:chOff x="7263080" y="742162"/>
                <a:chExt cx="342000" cy="72000"/>
              </a:xfrm>
            </p:grpSpPr>
            <p:cxnSp>
              <p:nvCxnSpPr>
                <p:cNvPr id="51" name="直接连接符 50"/>
                <p:cNvCxnSpPr/>
                <p:nvPr/>
              </p:nvCxnSpPr>
              <p:spPr>
                <a:xfrm>
                  <a:off x="733508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a:spLocks noChangeAspect="1"/>
                </p:cNvSpPr>
                <p:nvPr/>
              </p:nvSpPr>
              <p:spPr>
                <a:xfrm>
                  <a:off x="726308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48" name="直接连接符 47"/>
              <p:cNvCxnSpPr/>
              <p:nvPr/>
            </p:nvCxnSpPr>
            <p:spPr>
              <a:xfrm>
                <a:off x="706508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7605080" y="778162"/>
                <a:ext cx="0" cy="501302"/>
              </a:xfrm>
              <a:prstGeom prst="lin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60508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2786920" y="742162"/>
              <a:ext cx="2340000" cy="537302"/>
              <a:chOff x="2786920" y="742162"/>
              <a:chExt cx="2340000" cy="537302"/>
            </a:xfrm>
          </p:grpSpPr>
          <p:grpSp>
            <p:nvGrpSpPr>
              <p:cNvPr id="41" name="组合 40"/>
              <p:cNvGrpSpPr/>
              <p:nvPr/>
            </p:nvGrpSpPr>
            <p:grpSpPr>
              <a:xfrm>
                <a:off x="4586920" y="742162"/>
                <a:ext cx="342000" cy="72000"/>
                <a:chOff x="4586920" y="742162"/>
                <a:chExt cx="342000" cy="72000"/>
              </a:xfrm>
            </p:grpSpPr>
            <p:cxnSp>
              <p:nvCxnSpPr>
                <p:cNvPr id="45" name="直接连接符 44"/>
                <p:cNvCxnSpPr/>
                <p:nvPr/>
              </p:nvCxnSpPr>
              <p:spPr>
                <a:xfrm flipH="1">
                  <a:off x="458692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椭圆 45"/>
                <p:cNvSpPr>
                  <a:spLocks noChangeAspect="1"/>
                </p:cNvSpPr>
                <p:nvPr/>
              </p:nvSpPr>
              <p:spPr>
                <a:xfrm flipH="1">
                  <a:off x="485692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42" name="直接连接符 41"/>
              <p:cNvCxnSpPr/>
              <p:nvPr/>
            </p:nvCxnSpPr>
            <p:spPr>
              <a:xfrm flipH="1">
                <a:off x="458692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586920" y="778162"/>
                <a:ext cx="0" cy="5013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78692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2" presetClass="entr" presetSubtype="8" accel="18600" decel="81300" fill="hold" grpId="0" nodeType="withEffect">
                                  <p:stCondLst>
                                    <p:cond delay="75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par>
                                <p:cTn id="14" presetID="2" presetClass="entr" presetSubtype="4" accel="18600" decel="81300"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750" fill="hold"/>
                                        <p:tgtEl>
                                          <p:spTgt spid="3"/>
                                        </p:tgtEl>
                                        <p:attrNameLst>
                                          <p:attrName>ppt_x</p:attrName>
                                        </p:attrNameLst>
                                      </p:cBhvr>
                                      <p:tavLst>
                                        <p:tav tm="0">
                                          <p:val>
                                            <p:strVal val="#ppt_x"/>
                                          </p:val>
                                        </p:tav>
                                        <p:tav tm="100000">
                                          <p:val>
                                            <p:strVal val="#ppt_x"/>
                                          </p:val>
                                        </p:tav>
                                      </p:tavLst>
                                    </p:anim>
                                    <p:anim calcmode="lin" valueType="num">
                                      <p:cBhvr additive="base">
                                        <p:cTn id="17" dur="750" fill="hold"/>
                                        <p:tgtEl>
                                          <p:spTgt spid="3"/>
                                        </p:tgtEl>
                                        <p:attrNameLst>
                                          <p:attrName>ppt_y</p:attrName>
                                        </p:attrNameLst>
                                      </p:cBhvr>
                                      <p:tavLst>
                                        <p:tav tm="0">
                                          <p:val>
                                            <p:strVal val="1+#ppt_h/2"/>
                                          </p:val>
                                        </p:tav>
                                        <p:tav tm="100000">
                                          <p:val>
                                            <p:strVal val="#ppt_y"/>
                                          </p:val>
                                        </p:tav>
                                      </p:tavLst>
                                    </p:anim>
                                  </p:childTnLst>
                                </p:cTn>
                              </p:par>
                              <p:par>
                                <p:cTn id="18" presetID="2" presetClass="entr" presetSubtype="2" accel="18600" decel="81300" fill="hold" grpId="0" nodeType="withEffect">
                                  <p:stCondLst>
                                    <p:cond delay="75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750" fill="hold"/>
                                        <p:tgtEl>
                                          <p:spTgt spid="4"/>
                                        </p:tgtEl>
                                        <p:attrNameLst>
                                          <p:attrName>ppt_x</p:attrName>
                                        </p:attrNameLst>
                                      </p:cBhvr>
                                      <p:tavLst>
                                        <p:tav tm="0">
                                          <p:val>
                                            <p:strVal val="1+#ppt_w/2"/>
                                          </p:val>
                                        </p:tav>
                                        <p:tav tm="100000">
                                          <p:val>
                                            <p:strVal val="#ppt_x"/>
                                          </p:val>
                                        </p:tav>
                                      </p:tavLst>
                                    </p:anim>
                                    <p:anim calcmode="lin" valueType="num">
                                      <p:cBhvr additive="base">
                                        <p:cTn id="21" dur="750" fill="hold"/>
                                        <p:tgtEl>
                                          <p:spTgt spid="4"/>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15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4925" y="-78105"/>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182246"/>
            <a:ext cx="11108506" cy="6363969"/>
            <a:chOff x="2136000" y="250427"/>
            <a:chExt cx="7920000" cy="3184358"/>
          </a:xfrm>
        </p:grpSpPr>
        <p:sp>
          <p:nvSpPr>
            <p:cNvPr id="4" name="文本框 3"/>
            <p:cNvSpPr txBox="1"/>
            <p:nvPr/>
          </p:nvSpPr>
          <p:spPr>
            <a:xfrm>
              <a:off x="3886270" y="250427"/>
              <a:ext cx="2956354" cy="507743"/>
            </a:xfrm>
            <a:prstGeom prst="rect">
              <a:avLst/>
            </a:prstGeom>
            <a:noFill/>
          </p:spPr>
          <p:txBody>
            <a:bodyPr wrap="square" rtlCol="0">
              <a:spAutoFit/>
            </a:bodyPr>
            <a:lstStyle/>
            <a:p>
              <a:pPr algn="dist"/>
              <a:r>
                <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rPr>
                <a:t>1.1 Purpose</a:t>
              </a:r>
              <a:endPar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915670" y="2790825"/>
            <a:ext cx="10858500" cy="1322070"/>
          </a:xfrm>
          <a:prstGeom prst="rect">
            <a:avLst/>
          </a:prstGeom>
          <a:noFill/>
        </p:spPr>
        <p:txBody>
          <a:bodyPr wrap="square" rtlCol="0">
            <a:spAutoFit/>
          </a:bodyPr>
          <a:p>
            <a:r>
              <a:rPr lang="en-US" sz="2000">
                <a:solidFill>
                  <a:schemeClr val="bg1"/>
                </a:solidFill>
              </a:rPr>
              <a:t>The purpose of this document is to present a detailed description of the Online interviewing management System. It will explain the purpose and features of the system, the interfaces of the system, what the system will do, the constraints under which it must operate and how the system will react to external stimuli. </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4925" y="-64135"/>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182246"/>
            <a:ext cx="11108690" cy="6363969"/>
            <a:chOff x="2136000" y="250427"/>
            <a:chExt cx="7920131" cy="3184358"/>
          </a:xfrm>
        </p:grpSpPr>
        <p:sp>
          <p:nvSpPr>
            <p:cNvPr id="4" name="文本框 3"/>
            <p:cNvSpPr txBox="1"/>
            <p:nvPr/>
          </p:nvSpPr>
          <p:spPr>
            <a:xfrm>
              <a:off x="2136000" y="250427"/>
              <a:ext cx="7920131" cy="353641"/>
            </a:xfrm>
            <a:prstGeom prst="rect">
              <a:avLst/>
            </a:prstGeom>
            <a:noFill/>
          </p:spPr>
          <p:txBody>
            <a:bodyPr wrap="square" rtlCol="0">
              <a:spAutoFit/>
            </a:bodyPr>
            <a:lstStyle/>
            <a:p>
              <a:pPr algn="dist"/>
              <a:r>
                <a:rPr lang="en-US" altLang="zh-CN" sz="4000" b="1">
                  <a:solidFill>
                    <a:schemeClr val="accent1"/>
                  </a:solidFill>
                  <a:latin typeface="Arial" panose="02080604020202020204" pitchFamily="34" charset="0"/>
                  <a:ea typeface="Arial" panose="02080604020202020204" pitchFamily="34" charset="0"/>
                  <a:sym typeface="Arial" panose="02080604020202020204" pitchFamily="34" charset="0"/>
                </a:rPr>
                <a:t>1.2 Intended Audience and Reading Suggestions</a:t>
              </a:r>
              <a:endParaRPr lang="en-US" altLang="zh-CN" sz="4000" b="1">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915670" y="2790825"/>
            <a:ext cx="10858500" cy="706755"/>
          </a:xfrm>
          <a:prstGeom prst="rect">
            <a:avLst/>
          </a:prstGeom>
          <a:noFill/>
        </p:spPr>
        <p:txBody>
          <a:bodyPr wrap="square" rtlCol="0">
            <a:spAutoFit/>
          </a:bodyPr>
          <a:p>
            <a:r>
              <a:rPr lang="en-US" sz="2000">
                <a:solidFill>
                  <a:schemeClr val="bg1"/>
                </a:solidFill>
              </a:rPr>
              <a:t>This document is intended for both the developers and my supervisor of the system and will be proposed to the panel for its approval.</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1" y="1"/>
            <a:ext cx="12192002" cy="6858000"/>
          </a:xfrm>
          <a:prstGeom prst="rect">
            <a:avLst/>
          </a:prstGeom>
        </p:spPr>
      </p:pic>
      <p:sp>
        <p:nvSpPr>
          <p:cNvPr id="2" name="矩形 1"/>
          <p:cNvSpPr/>
          <p:nvPr/>
        </p:nvSpPr>
        <p:spPr>
          <a:xfrm>
            <a:off x="-34925" y="-78105"/>
            <a:ext cx="12192000" cy="6936740"/>
          </a:xfrm>
          <a:prstGeom prst="rect">
            <a:avLst/>
          </a:prstGeom>
          <a:solidFill>
            <a:schemeClr val="accent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80604020202020204" pitchFamily="34" charset="0"/>
              <a:ea typeface="Arial" panose="02080604020202020204" pitchFamily="34" charset="0"/>
              <a:sym typeface="Arial" panose="02080604020202020204" pitchFamily="34" charset="0"/>
            </a:endParaRPr>
          </a:p>
        </p:txBody>
      </p:sp>
      <p:grpSp>
        <p:nvGrpSpPr>
          <p:cNvPr id="3" name="组合 2"/>
          <p:cNvGrpSpPr/>
          <p:nvPr/>
        </p:nvGrpSpPr>
        <p:grpSpPr>
          <a:xfrm>
            <a:off x="725354" y="182246"/>
            <a:ext cx="11108506" cy="6363969"/>
            <a:chOff x="2136000" y="250427"/>
            <a:chExt cx="7920000" cy="3184358"/>
          </a:xfrm>
        </p:grpSpPr>
        <p:sp>
          <p:nvSpPr>
            <p:cNvPr id="4" name="文本框 3"/>
            <p:cNvSpPr txBox="1"/>
            <p:nvPr/>
          </p:nvSpPr>
          <p:spPr>
            <a:xfrm>
              <a:off x="3886270" y="250427"/>
              <a:ext cx="4284223" cy="507743"/>
            </a:xfrm>
            <a:prstGeom prst="rect">
              <a:avLst/>
            </a:prstGeom>
            <a:noFill/>
          </p:spPr>
          <p:txBody>
            <a:bodyPr wrap="square" rtlCol="0">
              <a:spAutoFit/>
            </a:bodyPr>
            <a:lstStyle/>
            <a:p>
              <a:pPr algn="dist"/>
              <a:r>
                <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rPr>
                <a:t>1.3 Project Scope</a:t>
              </a:r>
              <a:endParaRPr lang="en-US" altLang="zh-CN" sz="6000" b="1">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cxnSp>
          <p:nvCxnSpPr>
            <p:cNvPr id="10" name="直接连接符 9"/>
            <p:cNvCxnSpPr/>
            <p:nvPr/>
          </p:nvCxnSpPr>
          <p:spPr>
            <a:xfrm>
              <a:off x="2136000" y="3434785"/>
              <a:ext cx="7920000" cy="0"/>
            </a:xfrm>
            <a:prstGeom prst="line">
              <a:avLst/>
            </a:prstGeom>
            <a:ln w="1905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 Box 4"/>
          <p:cNvSpPr txBox="1"/>
          <p:nvPr/>
        </p:nvSpPr>
        <p:spPr>
          <a:xfrm>
            <a:off x="755650" y="1915795"/>
            <a:ext cx="10858500" cy="2861310"/>
          </a:xfrm>
          <a:prstGeom prst="rect">
            <a:avLst/>
          </a:prstGeom>
          <a:noFill/>
        </p:spPr>
        <p:txBody>
          <a:bodyPr wrap="square" rtlCol="0">
            <a:spAutoFit/>
          </a:bodyPr>
          <a:p>
            <a:r>
              <a:rPr lang="en-US" sz="2000">
                <a:solidFill>
                  <a:schemeClr val="bg1"/>
                </a:solidFill>
              </a:rPr>
              <a:t>This software system will be a online interviewing management System for organisations to make use of it. This system will be designed to maximize the editor’s productivity by providing a system feature that will enable the company’s interviewing panel to set up questions that will help with elimination of the applicants with little understanding of the intended environment. By maximizing the interviewing panel’s work efficiency and production the system will meet the panel’s needs while remaining easy to understand and use.</a:t>
            </a:r>
            <a:endParaRPr lang="en-US" sz="2000">
              <a:solidFill>
                <a:schemeClr val="bg1"/>
              </a:solidFill>
            </a:endParaRPr>
          </a:p>
          <a:p>
            <a:r>
              <a:rPr lang="en-US" sz="2000">
                <a:solidFill>
                  <a:schemeClr val="bg1"/>
                </a:solidFill>
              </a:rPr>
              <a:t>More specifically, this system is designed to allow the panel to monitor and record the applicant’s details. Preformatted reply forms will be used to collect applicant’s details.</a:t>
            </a:r>
            <a:endParaRPr 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screen"/>
          <a:stretch>
            <a:fillRect/>
          </a:stretch>
        </p:blipFill>
        <p:spPr>
          <a:xfrm>
            <a:off x="1905000" y="0"/>
            <a:ext cx="10287000" cy="6858000"/>
          </a:xfrm>
          <a:prstGeom prst="rect">
            <a:avLst/>
          </a:prstGeom>
        </p:spPr>
      </p:pic>
      <p:sp>
        <p:nvSpPr>
          <p:cNvPr id="9" name="矩形 8"/>
          <p:cNvSpPr/>
          <p:nvPr/>
        </p:nvSpPr>
        <p:spPr>
          <a:xfrm>
            <a:off x="0" y="0"/>
            <a:ext cx="3629704"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6" name="矩形 5"/>
          <p:cNvSpPr/>
          <p:nvPr/>
        </p:nvSpPr>
        <p:spPr>
          <a:xfrm flipH="1">
            <a:off x="3619500" y="0"/>
            <a:ext cx="8572500" cy="6858000"/>
          </a:xfrm>
          <a:prstGeom prst="rect">
            <a:avLst/>
          </a:prstGeom>
          <a:gradFill>
            <a:gsLst>
              <a:gs pos="90000">
                <a:schemeClr val="accent2">
                  <a:lumMod val="75000"/>
                </a:schemeClr>
              </a:gs>
              <a:gs pos="0">
                <a:schemeClr val="accent2">
                  <a:lumMod val="7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1" lang="zh-CN" altLang="en-US" sz="2740" b="0" i="0" u="none" strike="noStrike" kern="1200" cap="none" spc="0" normalizeH="0" baseline="0" noProof="0">
              <a:ln>
                <a:noFill/>
              </a:ln>
              <a:gradFill>
                <a:gsLst>
                  <a:gs pos="100000">
                    <a:srgbClr val="EC9A0D"/>
                  </a:gs>
                  <a:gs pos="0">
                    <a:srgbClr val="F63B54"/>
                  </a:gs>
                </a:gsLst>
                <a:lin ang="2700000" scaled="0"/>
              </a:gradFill>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3" name="组合 12"/>
          <p:cNvGrpSpPr/>
          <p:nvPr/>
        </p:nvGrpSpPr>
        <p:grpSpPr>
          <a:xfrm>
            <a:off x="629557" y="1937704"/>
            <a:ext cx="7169150" cy="2589307"/>
            <a:chOff x="629557" y="1937704"/>
            <a:chExt cx="7169150" cy="2589307"/>
          </a:xfrm>
        </p:grpSpPr>
        <p:sp>
          <p:nvSpPr>
            <p:cNvPr id="17" name="矩形 16"/>
            <p:cNvSpPr/>
            <p:nvPr/>
          </p:nvSpPr>
          <p:spPr>
            <a:xfrm>
              <a:off x="629557" y="1937704"/>
              <a:ext cx="3104243" cy="2037289"/>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11500" b="1" i="0" u="none" strike="noStrike" kern="1200" cap="none" spc="131" normalizeH="0" baseline="0" noProof="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02</a:t>
              </a:r>
              <a:endParaRPr kumimoji="0" lang="zh-CN" altLang="en-US" sz="11500" b="1" i="0" u="none" strike="noStrike" kern="1200" cap="none" spc="131" normalizeH="0" baseline="0" noProof="0" dirty="0">
                <a:ln w="23495">
                  <a:noFill/>
                </a:ln>
                <a:gradFill>
                  <a:gsLst>
                    <a:gs pos="20000">
                      <a:schemeClr val="accent1"/>
                    </a:gs>
                    <a:gs pos="80000">
                      <a:schemeClr val="accent1">
                        <a:alpha val="0"/>
                      </a:schemeClr>
                    </a:gs>
                  </a:gsLst>
                  <a:lin ang="5400000" scaled="0"/>
                </a:gra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19" name="组合 18"/>
            <p:cNvGrpSpPr/>
            <p:nvPr/>
          </p:nvGrpSpPr>
          <p:grpSpPr>
            <a:xfrm>
              <a:off x="725606" y="4419011"/>
              <a:ext cx="3708000" cy="108000"/>
              <a:chOff x="623838" y="4446011"/>
              <a:chExt cx="3708000" cy="108000"/>
            </a:xfrm>
          </p:grpSpPr>
          <p:cxnSp>
            <p:nvCxnSpPr>
              <p:cNvPr id="21" name="直接连接符 20"/>
              <p:cNvCxnSpPr/>
              <p:nvPr/>
            </p:nvCxnSpPr>
            <p:spPr>
              <a:xfrm>
                <a:off x="731838" y="4500011"/>
                <a:ext cx="3600000" cy="0"/>
              </a:xfrm>
              <a:prstGeom prst="line">
                <a:avLst/>
              </a:prstGeom>
              <a:ln w="12700">
                <a:gradFill>
                  <a:gsLst>
                    <a:gs pos="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2" name="椭圆 21"/>
              <p:cNvSpPr>
                <a:spLocks noChangeAspect="1"/>
              </p:cNvSpPr>
              <p:nvPr/>
            </p:nvSpPr>
            <p:spPr>
              <a:xfrm>
                <a:off x="623838" y="4446011"/>
                <a:ext cx="108000" cy="108000"/>
              </a:xfrm>
              <a:prstGeom prst="ellipse">
                <a:avLst/>
              </a:prstGeom>
              <a:noFill/>
              <a:ln w="19050">
                <a:solidFill>
                  <a:srgbClr val="F9B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sp>
          <p:nvSpPr>
            <p:cNvPr id="20" name="矩形 19"/>
            <p:cNvSpPr/>
            <p:nvPr/>
          </p:nvSpPr>
          <p:spPr>
            <a:xfrm>
              <a:off x="629557" y="3530284"/>
              <a:ext cx="7169150" cy="829945"/>
            </a:xfrm>
            <a:prstGeom prst="rect">
              <a:avLst/>
            </a:prstGeom>
          </p:spPr>
          <p:txBody>
            <a:bodyPr wrap="square">
              <a:spAutoFit/>
            </a:bodyPr>
            <a:lstStyle/>
            <a:p>
              <a:pPr marL="0" marR="0" lvl="0" indent="0" defTabSz="398145" rtl="0" eaLnBrk="1" fontAlgn="auto" latinLnBrk="0" hangingPunct="1">
                <a:lnSpc>
                  <a:spcPct val="120000"/>
                </a:lnSpc>
                <a:spcBef>
                  <a:spcPts val="0"/>
                </a:spcBef>
                <a:spcAft>
                  <a:spcPts val="0"/>
                </a:spcAft>
                <a:buClrTx/>
                <a:buSzTx/>
                <a:buFontTx/>
                <a:buNone/>
                <a:defRPr/>
              </a:pPr>
              <a:r>
                <a:rPr kumimoji="0" lang="en-US" altLang="zh-CN" sz="4000" b="1" i="0" u="none" strike="noStrike" kern="1200" cap="none" spc="131" normalizeH="0" baseline="0" noProof="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rPr>
                <a:t>OVERALL DESCRIPTION</a:t>
              </a:r>
              <a:endParaRPr kumimoji="0" lang="en-US" altLang="zh-CN" sz="4000" b="1" i="0" u="none" strike="noStrike" kern="1200" cap="none" spc="131" normalizeH="0" baseline="0" noProof="0" dirty="0">
                <a:ln w="23495">
                  <a:noFill/>
                </a:ln>
                <a:solidFill>
                  <a:prstClr val="white"/>
                </a:solidFill>
                <a:effectLst>
                  <a:glow rad="63500">
                    <a:srgbClr val="0D4296">
                      <a:alpha val="25000"/>
                    </a:srgbClr>
                  </a:glow>
                </a:effectLst>
                <a:uLnTx/>
                <a:uFillTx/>
                <a:latin typeface="Arial" panose="02080604020202020204" pitchFamily="34" charset="0"/>
                <a:ea typeface="Arial" panose="02080604020202020204" pitchFamily="34" charset="0"/>
                <a:sym typeface="Arial" panose="02080604020202020204" pitchFamily="34" charset="0"/>
              </a:endParaRPr>
            </a:p>
          </p:txBody>
        </p:sp>
      </p:gr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p:nvPr/>
        </p:nvCxnSpPr>
        <p:spPr>
          <a:xfrm>
            <a:off x="9638372" y="3706607"/>
            <a:ext cx="25536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0" y="1800715"/>
            <a:ext cx="4092584" cy="2366129"/>
            <a:chOff x="0" y="1800715"/>
            <a:chExt cx="4092584" cy="2366129"/>
          </a:xfrm>
        </p:grpSpPr>
        <p:cxnSp>
          <p:nvCxnSpPr>
            <p:cNvPr id="11" name="直接连接符 10"/>
            <p:cNvCxnSpPr/>
            <p:nvPr/>
          </p:nvCxnSpPr>
          <p:spPr>
            <a:xfrm>
              <a:off x="0" y="3706607"/>
              <a:ext cx="107746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1077455" y="1800715"/>
              <a:ext cx="3015129" cy="2366129"/>
              <a:chOff x="1128255" y="1800715"/>
              <a:chExt cx="3015129" cy="2366129"/>
            </a:xfrm>
          </p:grpSpPr>
          <p:grpSp>
            <p:nvGrpSpPr>
              <p:cNvPr id="73" name="组合 72"/>
              <p:cNvGrpSpPr/>
              <p:nvPr/>
            </p:nvGrpSpPr>
            <p:grpSpPr>
              <a:xfrm>
                <a:off x="1128255" y="2020045"/>
                <a:ext cx="929999" cy="2146799"/>
                <a:chOff x="1128255" y="2020045"/>
                <a:chExt cx="929999" cy="2146799"/>
              </a:xfrm>
            </p:grpSpPr>
            <p:sp>
              <p:nvSpPr>
                <p:cNvPr id="8" name="椭圆 7"/>
                <p:cNvSpPr/>
                <p:nvPr/>
              </p:nvSpPr>
              <p:spPr>
                <a:xfrm>
                  <a:off x="1183083" y="3291674"/>
                  <a:ext cx="820342" cy="820340"/>
                </a:xfrm>
                <a:prstGeom prst="ellipse">
                  <a:avLst/>
                </a:prstGeom>
                <a:solidFill>
                  <a:schemeClr val="bg1">
                    <a:lumMod val="65000"/>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2" name="椭圆 11"/>
                <p:cNvSpPr/>
                <p:nvPr/>
              </p:nvSpPr>
              <p:spPr>
                <a:xfrm>
                  <a:off x="1263748" y="3372339"/>
                  <a:ext cx="659012" cy="659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3" name="文本框 12"/>
                <p:cNvSpPr txBox="1"/>
                <p:nvPr/>
              </p:nvSpPr>
              <p:spPr>
                <a:xfrm>
                  <a:off x="1214719" y="3517178"/>
                  <a:ext cx="757070" cy="36830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Arial" panose="02080604020202020204" pitchFamily="34" charset="0"/>
                      <a:ea typeface="Arial" panose="02080604020202020204" pitchFamily="34" charset="0"/>
                      <a:sym typeface="Arial" panose="02080604020202020204" pitchFamily="34" charset="0"/>
                    </a:rPr>
                    <a:t>2.1</a:t>
                  </a:r>
                  <a:endParaRPr kumimoji="0" lang="en-US" altLang="zh-CN" sz="1800" b="0" i="0" u="none" strike="noStrike" kern="1200" cap="none" spc="0" normalizeH="0" baseline="0" noProof="0" dirty="0">
                    <a:ln>
                      <a:noFill/>
                    </a:ln>
                    <a:solidFill>
                      <a:schemeClr val="bg1"/>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25" name="组合 24"/>
                <p:cNvGrpSpPr/>
                <p:nvPr/>
              </p:nvGrpSpPr>
              <p:grpSpPr>
                <a:xfrm>
                  <a:off x="1128255" y="3236845"/>
                  <a:ext cx="929999" cy="929999"/>
                  <a:chOff x="1128255" y="3236845"/>
                  <a:chExt cx="929999" cy="929999"/>
                </a:xfrm>
              </p:grpSpPr>
              <p:sp>
                <p:nvSpPr>
                  <p:cNvPr id="26" name="弧形 25"/>
                  <p:cNvSpPr/>
                  <p:nvPr/>
                </p:nvSpPr>
                <p:spPr>
                  <a:xfrm>
                    <a:off x="1128255" y="3236845"/>
                    <a:ext cx="929999" cy="929999"/>
                  </a:xfrm>
                  <a:prstGeom prst="arc">
                    <a:avLst>
                      <a:gd name="adj1" fmla="val 10773125"/>
                      <a:gd name="adj2" fmla="val 1779231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27" name="弧形 26"/>
                  <p:cNvSpPr/>
                  <p:nvPr/>
                </p:nvSpPr>
                <p:spPr>
                  <a:xfrm flipH="1" flipV="1">
                    <a:off x="1128255" y="3236845"/>
                    <a:ext cx="929999" cy="929999"/>
                  </a:xfrm>
                  <a:prstGeom prst="arc">
                    <a:avLst>
                      <a:gd name="adj1" fmla="val 10790554"/>
                      <a:gd name="adj2" fmla="val 1779231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cxnSp>
              <p:nvCxnSpPr>
                <p:cNvPr id="41" name="直接连接符 40"/>
                <p:cNvCxnSpPr/>
                <p:nvPr/>
              </p:nvCxnSpPr>
              <p:spPr>
                <a:xfrm>
                  <a:off x="1593254" y="2020045"/>
                  <a:ext cx="0" cy="121680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1684664" y="1800715"/>
                <a:ext cx="2458720" cy="1019729"/>
                <a:chOff x="2965826" y="2216716"/>
                <a:chExt cx="2458720" cy="1019729"/>
              </a:xfrm>
            </p:grpSpPr>
            <p:sp>
              <p:nvSpPr>
                <p:cNvPr id="85" name="矩形 84"/>
                <p:cNvSpPr/>
                <p:nvPr/>
              </p:nvSpPr>
              <p:spPr>
                <a:xfrm>
                  <a:off x="2987416" y="2216716"/>
                  <a:ext cx="2437130" cy="645160"/>
                </a:xfrm>
                <a:prstGeom prst="rect">
                  <a:avLst/>
                </a:prstGeom>
              </p:spPr>
              <p:txBody>
                <a:bodyPr wrap="square">
                  <a:spAutoFit/>
                </a:bodyPr>
                <a:lstStyle/>
                <a:p>
                  <a:r>
                    <a:rPr lang="zh-CN" altLang="en-US"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Product Perspective</a:t>
                  </a:r>
                  <a:r>
                    <a:rPr lang="en-US" altLang="zh-CN"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 &amp; Features</a:t>
                  </a:r>
                  <a:endParaRPr lang="en-US" altLang="zh-CN"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sp>
              <p:nvSpPr>
                <p:cNvPr id="86" name="矩形 85"/>
                <p:cNvSpPr/>
                <p:nvPr/>
              </p:nvSpPr>
              <p:spPr>
                <a:xfrm>
                  <a:off x="2965826" y="2852680"/>
                  <a:ext cx="2048097" cy="383765"/>
                </a:xfrm>
                <a:prstGeom prst="rect">
                  <a:avLst/>
                </a:prstGeom>
              </p:spPr>
              <p:txBody>
                <a:bodyPr wrap="square">
                  <a:spAutoFit/>
                </a:bodyPr>
                <a:lstStyle/>
                <a:p>
                  <a:pPr>
                    <a:lnSpc>
                      <a:spcPct val="150000"/>
                    </a:lnSpc>
                  </a:pPr>
                  <a:r>
                    <a:rPr lang="en-US" altLang="zh-CN" sz="1100">
                      <a:solidFill>
                        <a:schemeClr val="bg1">
                          <a:lumMod val="75000"/>
                        </a:schemeClr>
                      </a:solidFill>
                      <a:latin typeface="Arial" panose="02080604020202020204" pitchFamily="34" charset="0"/>
                      <a:ea typeface="Arial" panose="02080604020202020204" pitchFamily="34" charset="0"/>
                      <a:sym typeface="Arial" panose="02080604020202020204" pitchFamily="34" charset="0"/>
                    </a:rPr>
                    <a:t>Detailed database details and how intergration of the system features</a:t>
                  </a:r>
                  <a:endParaRPr lang="en-US" altLang="zh-CN" sz="1100" dirty="0">
                    <a:solidFill>
                      <a:schemeClr val="bg1">
                        <a:lumMod val="75000"/>
                      </a:schemeClr>
                    </a:solidFill>
                    <a:latin typeface="Arial" panose="02080604020202020204" pitchFamily="34" charset="0"/>
                    <a:ea typeface="Arial" panose="02080604020202020204" pitchFamily="34" charset="0"/>
                    <a:sym typeface="Arial" panose="02080604020202020204" pitchFamily="34" charset="0"/>
                  </a:endParaRPr>
                </a:p>
              </p:txBody>
            </p:sp>
          </p:grpSp>
        </p:grpSp>
      </p:grpSp>
      <p:grpSp>
        <p:nvGrpSpPr>
          <p:cNvPr id="7" name="组合 6"/>
          <p:cNvGrpSpPr/>
          <p:nvPr/>
        </p:nvGrpSpPr>
        <p:grpSpPr>
          <a:xfrm>
            <a:off x="4560765" y="1800715"/>
            <a:ext cx="4208275" cy="2366129"/>
            <a:chOff x="4560765" y="1800715"/>
            <a:chExt cx="4208275" cy="2366129"/>
          </a:xfrm>
        </p:grpSpPr>
        <p:cxnSp>
          <p:nvCxnSpPr>
            <p:cNvPr id="42" name="直接连接符 41"/>
            <p:cNvCxnSpPr/>
            <p:nvPr/>
          </p:nvCxnSpPr>
          <p:spPr>
            <a:xfrm>
              <a:off x="4560765" y="3701154"/>
              <a:ext cx="160558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6168269" y="1800715"/>
              <a:ext cx="2600771" cy="2366129"/>
              <a:chOff x="5290579" y="1800715"/>
              <a:chExt cx="2600771" cy="2366129"/>
            </a:xfrm>
          </p:grpSpPr>
          <p:grpSp>
            <p:nvGrpSpPr>
              <p:cNvPr id="75" name="组合 74"/>
              <p:cNvGrpSpPr/>
              <p:nvPr/>
            </p:nvGrpSpPr>
            <p:grpSpPr>
              <a:xfrm>
                <a:off x="5290579" y="2020045"/>
                <a:ext cx="929999" cy="2146799"/>
                <a:chOff x="5015099" y="2020045"/>
                <a:chExt cx="929999" cy="2146799"/>
              </a:xfrm>
            </p:grpSpPr>
            <p:sp>
              <p:nvSpPr>
                <p:cNvPr id="5" name="椭圆 4"/>
                <p:cNvSpPr/>
                <p:nvPr/>
              </p:nvSpPr>
              <p:spPr>
                <a:xfrm>
                  <a:off x="5069927" y="3291674"/>
                  <a:ext cx="820342" cy="820340"/>
                </a:xfrm>
                <a:prstGeom prst="ellipse">
                  <a:avLst/>
                </a:prstGeom>
                <a:solidFill>
                  <a:schemeClr val="bg1">
                    <a:lumMod val="65000"/>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7" name="椭圆 16"/>
                <p:cNvSpPr/>
                <p:nvPr/>
              </p:nvSpPr>
              <p:spPr>
                <a:xfrm>
                  <a:off x="5150592" y="3372339"/>
                  <a:ext cx="659012" cy="659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8" name="文本框 17"/>
                <p:cNvSpPr txBox="1"/>
                <p:nvPr/>
              </p:nvSpPr>
              <p:spPr>
                <a:xfrm>
                  <a:off x="5101563" y="3517178"/>
                  <a:ext cx="757070" cy="36830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Arial" panose="02080604020202020204" pitchFamily="34" charset="0"/>
                      <a:ea typeface="Arial" panose="02080604020202020204" pitchFamily="34" charset="0"/>
                      <a:sym typeface="Arial" panose="02080604020202020204" pitchFamily="34" charset="0"/>
                    </a:rPr>
                    <a:t>2.3</a:t>
                  </a:r>
                  <a:endParaRPr kumimoji="0" lang="zh-CN" altLang="en-US" sz="1800" b="0" i="0" u="none" strike="noStrike" kern="1200" cap="none" spc="0" normalizeH="0" baseline="0" noProof="0" dirty="0">
                    <a:ln>
                      <a:noFill/>
                    </a:ln>
                    <a:solidFill>
                      <a:schemeClr val="bg1"/>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32" name="组合 31"/>
                <p:cNvGrpSpPr/>
                <p:nvPr/>
              </p:nvGrpSpPr>
              <p:grpSpPr>
                <a:xfrm>
                  <a:off x="5015099" y="3236845"/>
                  <a:ext cx="929999" cy="929999"/>
                  <a:chOff x="1128255" y="3236845"/>
                  <a:chExt cx="929999" cy="929999"/>
                </a:xfrm>
              </p:grpSpPr>
              <p:sp>
                <p:nvSpPr>
                  <p:cNvPr id="33" name="弧形 32"/>
                  <p:cNvSpPr/>
                  <p:nvPr/>
                </p:nvSpPr>
                <p:spPr>
                  <a:xfrm>
                    <a:off x="1128255" y="3236845"/>
                    <a:ext cx="929999" cy="929999"/>
                  </a:xfrm>
                  <a:prstGeom prst="arc">
                    <a:avLst>
                      <a:gd name="adj1" fmla="val 10773125"/>
                      <a:gd name="adj2" fmla="val 1779231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34" name="弧形 33"/>
                  <p:cNvSpPr/>
                  <p:nvPr/>
                </p:nvSpPr>
                <p:spPr>
                  <a:xfrm flipH="1" flipV="1">
                    <a:off x="1128255" y="3236845"/>
                    <a:ext cx="929999" cy="929999"/>
                  </a:xfrm>
                  <a:prstGeom prst="arc">
                    <a:avLst>
                      <a:gd name="adj1" fmla="val 10790554"/>
                      <a:gd name="adj2" fmla="val 1779231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cxnSp>
              <p:nvCxnSpPr>
                <p:cNvPr id="47" name="直接连接符 46"/>
                <p:cNvCxnSpPr/>
                <p:nvPr/>
              </p:nvCxnSpPr>
              <p:spPr>
                <a:xfrm>
                  <a:off x="5480098" y="2020045"/>
                  <a:ext cx="0" cy="121680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843253" y="1800715"/>
                <a:ext cx="2048097" cy="2137110"/>
                <a:chOff x="2965826" y="2216716"/>
                <a:chExt cx="2048097" cy="2137110"/>
              </a:xfrm>
            </p:grpSpPr>
            <p:sp>
              <p:nvSpPr>
                <p:cNvPr id="88" name="矩形 87"/>
                <p:cNvSpPr/>
                <p:nvPr/>
              </p:nvSpPr>
              <p:spPr>
                <a:xfrm>
                  <a:off x="2987417" y="2216716"/>
                  <a:ext cx="1791114" cy="368300"/>
                </a:xfrm>
                <a:prstGeom prst="rect">
                  <a:avLst/>
                </a:prstGeom>
              </p:spPr>
              <p:txBody>
                <a:bodyPr wrap="square">
                  <a:spAutoFit/>
                </a:bodyPr>
                <a:lstStyle/>
                <a:p>
                  <a:endParaRPr lang="en-US" altLang="zh-CN"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sp>
              <p:nvSpPr>
                <p:cNvPr id="89" name="矩形 88"/>
                <p:cNvSpPr/>
                <p:nvPr/>
              </p:nvSpPr>
              <p:spPr>
                <a:xfrm>
                  <a:off x="2965826" y="2862205"/>
                  <a:ext cx="2048097" cy="1491621"/>
                </a:xfrm>
                <a:prstGeom prst="rect">
                  <a:avLst/>
                </a:prstGeom>
              </p:spPr>
              <p:txBody>
                <a:bodyPr wrap="square">
                  <a:spAutoFit/>
                </a:bodyPr>
                <a:lstStyle/>
                <a:p>
                  <a:pPr>
                    <a:lnSpc>
                      <a:spcPct val="150000"/>
                    </a:lnSpc>
                  </a:pPr>
                  <a:r>
                    <a:rPr lang="en-US" altLang="zh-CN" sz="1100">
                      <a:solidFill>
                        <a:schemeClr val="bg1">
                          <a:lumMod val="75000"/>
                        </a:schemeClr>
                      </a:solidFill>
                      <a:latin typeface="Arial" panose="02080604020202020204" pitchFamily="34" charset="0"/>
                      <a:ea typeface="Arial" panose="02080604020202020204" pitchFamily="34" charset="0"/>
                      <a:sym typeface="Arial" panose="02080604020202020204" pitchFamily="34" charset="0"/>
                    </a:rPr>
                    <a:t>Here we will see how constraints that are imposed on the design solution,</a:t>
                  </a:r>
                  <a:endParaRPr lang="en-US" altLang="zh-CN" sz="1100">
                    <a:solidFill>
                      <a:schemeClr val="bg1">
                        <a:lumMod val="75000"/>
                      </a:schemeClr>
                    </a:solidFill>
                    <a:latin typeface="Arial" panose="02080604020202020204" pitchFamily="34" charset="0"/>
                    <a:ea typeface="Arial" panose="02080604020202020204" pitchFamily="34" charset="0"/>
                    <a:sym typeface="Arial" panose="02080604020202020204" pitchFamily="34" charset="0"/>
                  </a:endParaRPr>
                </a:p>
              </p:txBody>
            </p:sp>
          </p:grpSp>
        </p:grpSp>
      </p:grpSp>
      <p:grpSp>
        <p:nvGrpSpPr>
          <p:cNvPr id="3" name="组合 2"/>
          <p:cNvGrpSpPr/>
          <p:nvPr/>
        </p:nvGrpSpPr>
        <p:grpSpPr>
          <a:xfrm>
            <a:off x="2007454" y="3236845"/>
            <a:ext cx="4215682" cy="2897450"/>
            <a:chOff x="2007454" y="3236845"/>
            <a:chExt cx="4215682" cy="2897450"/>
          </a:xfrm>
        </p:grpSpPr>
        <p:cxnSp>
          <p:nvCxnSpPr>
            <p:cNvPr id="28" name="直接连接符 27"/>
            <p:cNvCxnSpPr/>
            <p:nvPr/>
          </p:nvCxnSpPr>
          <p:spPr>
            <a:xfrm>
              <a:off x="2007454" y="3706607"/>
              <a:ext cx="161964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0" name="组合 99"/>
            <p:cNvGrpSpPr/>
            <p:nvPr/>
          </p:nvGrpSpPr>
          <p:grpSpPr>
            <a:xfrm>
              <a:off x="3627094" y="3236845"/>
              <a:ext cx="2596042" cy="2897450"/>
              <a:chOff x="3209417" y="3236845"/>
              <a:chExt cx="2596042" cy="2897450"/>
            </a:xfrm>
          </p:grpSpPr>
          <p:grpSp>
            <p:nvGrpSpPr>
              <p:cNvPr id="74" name="组合 73"/>
              <p:cNvGrpSpPr/>
              <p:nvPr/>
            </p:nvGrpSpPr>
            <p:grpSpPr>
              <a:xfrm>
                <a:off x="3209417" y="3236845"/>
                <a:ext cx="929999" cy="2146798"/>
                <a:chOff x="3061045" y="3236845"/>
                <a:chExt cx="929999" cy="2146798"/>
              </a:xfrm>
            </p:grpSpPr>
            <p:sp>
              <p:nvSpPr>
                <p:cNvPr id="4" name="椭圆 3"/>
                <p:cNvSpPr/>
                <p:nvPr/>
              </p:nvSpPr>
              <p:spPr>
                <a:xfrm>
                  <a:off x="3115873" y="3291674"/>
                  <a:ext cx="820342" cy="820340"/>
                </a:xfrm>
                <a:prstGeom prst="ellipse">
                  <a:avLst/>
                </a:prstGeom>
                <a:solidFill>
                  <a:schemeClr val="bg1">
                    <a:lumMod val="65000"/>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4" name="椭圆 13"/>
                <p:cNvSpPr/>
                <p:nvPr/>
              </p:nvSpPr>
              <p:spPr>
                <a:xfrm>
                  <a:off x="3196538" y="3372339"/>
                  <a:ext cx="659012" cy="659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15" name="文本框 14"/>
                <p:cNvSpPr txBox="1"/>
                <p:nvPr/>
              </p:nvSpPr>
              <p:spPr>
                <a:xfrm>
                  <a:off x="3147509" y="3517178"/>
                  <a:ext cx="757070" cy="36830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Arial" panose="02080604020202020204" pitchFamily="34" charset="0"/>
                      <a:ea typeface="Arial" panose="02080604020202020204" pitchFamily="34" charset="0"/>
                      <a:sym typeface="Arial" panose="02080604020202020204" pitchFamily="34" charset="0"/>
                    </a:rPr>
                    <a:t>2.2</a:t>
                  </a:r>
                  <a:endParaRPr kumimoji="0" lang="zh-CN" altLang="en-US" sz="1800" b="0" i="0" u="none" strike="noStrike" kern="1200" cap="none" spc="0" normalizeH="0" baseline="0" noProof="0" dirty="0">
                    <a:ln>
                      <a:noFill/>
                    </a:ln>
                    <a:solidFill>
                      <a:schemeClr val="bg1"/>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29" name="组合 28"/>
                <p:cNvGrpSpPr/>
                <p:nvPr/>
              </p:nvGrpSpPr>
              <p:grpSpPr>
                <a:xfrm>
                  <a:off x="3061045" y="3236845"/>
                  <a:ext cx="929999" cy="929999"/>
                  <a:chOff x="1128255" y="3236845"/>
                  <a:chExt cx="929999" cy="929999"/>
                </a:xfrm>
              </p:grpSpPr>
              <p:sp>
                <p:nvSpPr>
                  <p:cNvPr id="30" name="弧形 29"/>
                  <p:cNvSpPr/>
                  <p:nvPr/>
                </p:nvSpPr>
                <p:spPr>
                  <a:xfrm>
                    <a:off x="1128255" y="3236845"/>
                    <a:ext cx="929999" cy="929999"/>
                  </a:xfrm>
                  <a:prstGeom prst="arc">
                    <a:avLst>
                      <a:gd name="adj1" fmla="val 10773125"/>
                      <a:gd name="adj2" fmla="val 1779231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31" name="弧形 30"/>
                  <p:cNvSpPr/>
                  <p:nvPr/>
                </p:nvSpPr>
                <p:spPr>
                  <a:xfrm flipH="1" flipV="1">
                    <a:off x="1128255" y="3236845"/>
                    <a:ext cx="929999" cy="929999"/>
                  </a:xfrm>
                  <a:prstGeom prst="arc">
                    <a:avLst>
                      <a:gd name="adj1" fmla="val 10790554"/>
                      <a:gd name="adj2" fmla="val 1779231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cxnSp>
              <p:nvCxnSpPr>
                <p:cNvPr id="46" name="直接连接符 45"/>
                <p:cNvCxnSpPr/>
                <p:nvPr/>
              </p:nvCxnSpPr>
              <p:spPr>
                <a:xfrm flipV="1">
                  <a:off x="3526044" y="4166843"/>
                  <a:ext cx="0" cy="121680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3757362" y="4505191"/>
                <a:ext cx="2048097" cy="1629104"/>
                <a:chOff x="2965826" y="2216716"/>
                <a:chExt cx="2048097" cy="1629104"/>
              </a:xfrm>
            </p:grpSpPr>
            <p:sp>
              <p:nvSpPr>
                <p:cNvPr id="94" name="矩形 93"/>
                <p:cNvSpPr/>
                <p:nvPr/>
              </p:nvSpPr>
              <p:spPr>
                <a:xfrm>
                  <a:off x="2987417" y="2216716"/>
                  <a:ext cx="1791114" cy="645160"/>
                </a:xfrm>
                <a:prstGeom prst="rect">
                  <a:avLst/>
                </a:prstGeom>
              </p:spPr>
              <p:txBody>
                <a:bodyPr wrap="square">
                  <a:spAutoFit/>
                </a:bodyPr>
                <a:lstStyle/>
                <a:p>
                  <a:r>
                    <a:rPr lang="zh-CN" altLang="en-US"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User Classes</a:t>
                  </a:r>
                  <a:r>
                    <a:rPr lang="en-US" altLang="zh-CN"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 &amp; Characteristics</a:t>
                  </a:r>
                  <a:endParaRPr lang="zh-CN" altLang="en-US"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sp>
              <p:nvSpPr>
                <p:cNvPr id="95" name="矩形 94"/>
                <p:cNvSpPr/>
                <p:nvPr/>
              </p:nvSpPr>
              <p:spPr>
                <a:xfrm>
                  <a:off x="2965826" y="2739015"/>
                  <a:ext cx="2048097" cy="1106805"/>
                </a:xfrm>
                <a:prstGeom prst="rect">
                  <a:avLst/>
                </a:prstGeom>
              </p:spPr>
              <p:txBody>
                <a:bodyPr wrap="square">
                  <a:spAutoFit/>
                </a:bodyPr>
                <a:lstStyle/>
                <a:p>
                  <a:pPr>
                    <a:lnSpc>
                      <a:spcPct val="150000"/>
                    </a:lnSpc>
                  </a:pPr>
                  <a:r>
                    <a:rPr lang="en-US" altLang="zh-CN" sz="1100">
                      <a:solidFill>
                        <a:schemeClr val="bg1">
                          <a:lumMod val="75000"/>
                        </a:schemeClr>
                      </a:solidFill>
                      <a:latin typeface="Arial" panose="02080604020202020204" pitchFamily="34" charset="0"/>
                      <a:ea typeface="Arial" panose="02080604020202020204" pitchFamily="34" charset="0"/>
                      <a:sym typeface="Arial" panose="02080604020202020204" pitchFamily="34" charset="0"/>
                    </a:rPr>
                    <a:t>Both the company and applicant of the system should be able to retrieve the applicant’s grades and details from the database.</a:t>
                  </a:r>
                  <a:endParaRPr lang="en-US" altLang="zh-CN" sz="1100">
                    <a:solidFill>
                      <a:schemeClr val="bg1">
                        <a:lumMod val="75000"/>
                      </a:schemeClr>
                    </a:solidFill>
                    <a:latin typeface="Arial" panose="02080604020202020204" pitchFamily="34" charset="0"/>
                    <a:ea typeface="Arial" panose="02080604020202020204" pitchFamily="34" charset="0"/>
                    <a:sym typeface="Arial" panose="02080604020202020204" pitchFamily="34" charset="0"/>
                  </a:endParaRPr>
                </a:p>
              </p:txBody>
            </p:sp>
          </p:grpSp>
        </p:grpSp>
      </p:grpSp>
      <p:grpSp>
        <p:nvGrpSpPr>
          <p:cNvPr id="9" name="组合 8"/>
          <p:cNvGrpSpPr/>
          <p:nvPr/>
        </p:nvGrpSpPr>
        <p:grpSpPr>
          <a:xfrm>
            <a:off x="7098268" y="3236845"/>
            <a:ext cx="4354897" cy="2789500"/>
            <a:chOff x="7098268" y="3236845"/>
            <a:chExt cx="4354897" cy="2789500"/>
          </a:xfrm>
        </p:grpSpPr>
        <p:cxnSp>
          <p:nvCxnSpPr>
            <p:cNvPr id="43" name="直接连接符 42"/>
            <p:cNvCxnSpPr/>
            <p:nvPr/>
          </p:nvCxnSpPr>
          <p:spPr>
            <a:xfrm>
              <a:off x="7098268" y="3706607"/>
              <a:ext cx="161590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a:off x="8714173" y="3236845"/>
              <a:ext cx="2738992" cy="2789500"/>
              <a:chOff x="7371741" y="3236845"/>
              <a:chExt cx="2738992" cy="2789500"/>
            </a:xfrm>
          </p:grpSpPr>
          <p:grpSp>
            <p:nvGrpSpPr>
              <p:cNvPr id="76" name="组合 75"/>
              <p:cNvGrpSpPr/>
              <p:nvPr/>
            </p:nvGrpSpPr>
            <p:grpSpPr>
              <a:xfrm>
                <a:off x="7371741" y="3236845"/>
                <a:ext cx="929999" cy="2146798"/>
                <a:chOff x="7552240" y="3236845"/>
                <a:chExt cx="929999" cy="2146798"/>
              </a:xfrm>
            </p:grpSpPr>
            <p:sp>
              <p:nvSpPr>
                <p:cNvPr id="6" name="椭圆 5"/>
                <p:cNvSpPr/>
                <p:nvPr/>
              </p:nvSpPr>
              <p:spPr>
                <a:xfrm>
                  <a:off x="7607068" y="3291674"/>
                  <a:ext cx="820342" cy="820340"/>
                </a:xfrm>
                <a:prstGeom prst="ellipse">
                  <a:avLst/>
                </a:prstGeom>
                <a:solidFill>
                  <a:schemeClr val="bg1">
                    <a:lumMod val="65000"/>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20" name="椭圆 19"/>
                <p:cNvSpPr/>
                <p:nvPr/>
              </p:nvSpPr>
              <p:spPr>
                <a:xfrm>
                  <a:off x="7687733" y="3372339"/>
                  <a:ext cx="659012" cy="6590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21" name="文本框 20"/>
                <p:cNvSpPr txBox="1"/>
                <p:nvPr/>
              </p:nvSpPr>
              <p:spPr>
                <a:xfrm>
                  <a:off x="7638704" y="3517178"/>
                  <a:ext cx="757070" cy="36830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Arial" panose="02080604020202020204" pitchFamily="34" charset="0"/>
                      <a:ea typeface="Arial" panose="02080604020202020204" pitchFamily="34" charset="0"/>
                      <a:sym typeface="Arial" panose="02080604020202020204" pitchFamily="34" charset="0"/>
                    </a:rPr>
                    <a:t>2.4</a:t>
                  </a:r>
                  <a:endParaRPr kumimoji="0" lang="zh-CN" altLang="en-US" sz="1800" b="0" i="0" u="none" strike="noStrike" kern="1200" cap="none" spc="0" normalizeH="0" baseline="0" noProof="0" dirty="0">
                    <a:ln>
                      <a:noFill/>
                    </a:ln>
                    <a:solidFill>
                      <a:schemeClr val="bg1"/>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nvGrpSpPr>
                <p:cNvPr id="35" name="组合 34"/>
                <p:cNvGrpSpPr/>
                <p:nvPr/>
              </p:nvGrpSpPr>
              <p:grpSpPr>
                <a:xfrm>
                  <a:off x="7552240" y="3236845"/>
                  <a:ext cx="929999" cy="929999"/>
                  <a:chOff x="1128255" y="3236845"/>
                  <a:chExt cx="929999" cy="929999"/>
                </a:xfrm>
              </p:grpSpPr>
              <p:sp>
                <p:nvSpPr>
                  <p:cNvPr id="36" name="弧形 35"/>
                  <p:cNvSpPr/>
                  <p:nvPr/>
                </p:nvSpPr>
                <p:spPr>
                  <a:xfrm>
                    <a:off x="1128255" y="3236845"/>
                    <a:ext cx="929999" cy="929999"/>
                  </a:xfrm>
                  <a:prstGeom prst="arc">
                    <a:avLst>
                      <a:gd name="adj1" fmla="val 10773125"/>
                      <a:gd name="adj2" fmla="val 1779231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sp>
                <p:nvSpPr>
                  <p:cNvPr id="37" name="弧形 36"/>
                  <p:cNvSpPr/>
                  <p:nvPr/>
                </p:nvSpPr>
                <p:spPr>
                  <a:xfrm flipH="1" flipV="1">
                    <a:off x="1128255" y="3236845"/>
                    <a:ext cx="929999" cy="929999"/>
                  </a:xfrm>
                  <a:prstGeom prst="arc">
                    <a:avLst>
                      <a:gd name="adj1" fmla="val 10790554"/>
                      <a:gd name="adj2" fmla="val 17792311"/>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80604020202020204" pitchFamily="34" charset="0"/>
                      <a:ea typeface="Arial" panose="02080604020202020204" pitchFamily="34" charset="0"/>
                      <a:sym typeface="Arial" panose="02080604020202020204" pitchFamily="34" charset="0"/>
                    </a:endParaRPr>
                  </a:p>
                </p:txBody>
              </p:sp>
            </p:grpSp>
            <p:cxnSp>
              <p:nvCxnSpPr>
                <p:cNvPr id="50" name="直接连接符 49"/>
                <p:cNvCxnSpPr/>
                <p:nvPr/>
              </p:nvCxnSpPr>
              <p:spPr>
                <a:xfrm flipV="1">
                  <a:off x="8017239" y="4166843"/>
                  <a:ext cx="0" cy="121680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7950242" y="4505191"/>
                <a:ext cx="2160491" cy="1521154"/>
                <a:chOff x="2987417" y="2216716"/>
                <a:chExt cx="2160491" cy="1521154"/>
              </a:xfrm>
            </p:grpSpPr>
            <p:sp>
              <p:nvSpPr>
                <p:cNvPr id="97" name="矩形 96"/>
                <p:cNvSpPr/>
                <p:nvPr/>
              </p:nvSpPr>
              <p:spPr>
                <a:xfrm>
                  <a:off x="2987417" y="2216716"/>
                  <a:ext cx="1791114" cy="368300"/>
                </a:xfrm>
                <a:prstGeom prst="rect">
                  <a:avLst/>
                </a:prstGeom>
              </p:spPr>
              <p:txBody>
                <a:bodyPr wrap="square">
                  <a:spAutoFit/>
                </a:bodyPr>
                <a:lstStyle/>
                <a:p>
                  <a:endParaRPr lang="zh-CN" altLang="en-US"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sp>
              <p:nvSpPr>
                <p:cNvPr id="98" name="矩形 97"/>
                <p:cNvSpPr/>
                <p:nvPr/>
              </p:nvSpPr>
              <p:spPr>
                <a:xfrm>
                  <a:off x="3099811" y="3139065"/>
                  <a:ext cx="2048097" cy="598805"/>
                </a:xfrm>
                <a:prstGeom prst="rect">
                  <a:avLst/>
                </a:prstGeom>
              </p:spPr>
              <p:txBody>
                <a:bodyPr wrap="square">
                  <a:spAutoFit/>
                </a:bodyPr>
                <a:lstStyle/>
                <a:p>
                  <a:pPr>
                    <a:lnSpc>
                      <a:spcPct val="150000"/>
                    </a:lnSpc>
                  </a:pPr>
                  <a:r>
                    <a:rPr lang="en-US" altLang="zh-CN" sz="1100" dirty="0">
                      <a:solidFill>
                        <a:schemeClr val="bg1">
                          <a:lumMod val="75000"/>
                        </a:schemeClr>
                      </a:solidFill>
                      <a:latin typeface="Arial" panose="02080604020202020204" pitchFamily="34" charset="0"/>
                      <a:ea typeface="Arial" panose="02080604020202020204" pitchFamily="34" charset="0"/>
                      <a:sym typeface="Arial" panose="02080604020202020204" pitchFamily="34" charset="0"/>
                    </a:rPr>
                    <a:t>Here we shall see how the system is to be used.</a:t>
                  </a:r>
                  <a:endParaRPr lang="en-US" altLang="zh-CN" sz="1100" dirty="0">
                    <a:solidFill>
                      <a:schemeClr val="bg1">
                        <a:lumMod val="75000"/>
                      </a:schemeClr>
                    </a:solidFill>
                    <a:latin typeface="Arial" panose="02080604020202020204" pitchFamily="34" charset="0"/>
                    <a:ea typeface="Arial" panose="02080604020202020204" pitchFamily="34" charset="0"/>
                    <a:sym typeface="Arial" panose="02080604020202020204" pitchFamily="34" charset="0"/>
                  </a:endParaRPr>
                </a:p>
              </p:txBody>
            </p:sp>
          </p:grpSp>
        </p:grpSp>
      </p:grpSp>
      <p:grpSp>
        <p:nvGrpSpPr>
          <p:cNvPr id="78" name="组合 77"/>
          <p:cNvGrpSpPr/>
          <p:nvPr/>
        </p:nvGrpSpPr>
        <p:grpSpPr>
          <a:xfrm>
            <a:off x="2786920" y="575945"/>
            <a:ext cx="6618160" cy="703519"/>
            <a:chOff x="2786920" y="575945"/>
            <a:chExt cx="6618160" cy="703519"/>
          </a:xfrm>
        </p:grpSpPr>
        <p:sp>
          <p:nvSpPr>
            <p:cNvPr id="80" name="矩形 79"/>
            <p:cNvSpPr/>
            <p:nvPr/>
          </p:nvSpPr>
          <p:spPr>
            <a:xfrm>
              <a:off x="4856399" y="575945"/>
              <a:ext cx="2479204" cy="583565"/>
            </a:xfrm>
            <a:prstGeom prst="rect">
              <a:avLst/>
            </a:prstGeom>
          </p:spPr>
          <p:txBody>
            <a:bodyPr wrap="square">
              <a:spAutoFit/>
            </a:bodyPr>
            <a:lstStyle/>
            <a:p>
              <a:pPr algn="ctr" fontAlgn="base">
                <a:spcBef>
                  <a:spcPct val="0"/>
                </a:spcBef>
                <a:spcAft>
                  <a:spcPct val="0"/>
                </a:spcAft>
                <a:defRPr/>
              </a:pPr>
              <a:r>
                <a:rPr lang="en-US" altLang="zh-CN" sz="3200" b="1" spc="300">
                  <a:solidFill>
                    <a:schemeClr val="accent1"/>
                  </a:solidFill>
                  <a:latin typeface="Arial" panose="02080604020202020204" pitchFamily="34" charset="0"/>
                  <a:ea typeface="Arial" panose="02080604020202020204" pitchFamily="34" charset="0"/>
                  <a:sym typeface="Arial" panose="02080604020202020204" pitchFamily="34" charset="0"/>
                </a:rPr>
                <a:t>OVERALL</a:t>
              </a:r>
              <a:endParaRPr lang="en-US" altLang="zh-CN" sz="3200" b="1" spc="300">
                <a:solidFill>
                  <a:schemeClr val="accent1"/>
                </a:solidFill>
                <a:latin typeface="Arial" panose="02080604020202020204" pitchFamily="34" charset="0"/>
                <a:ea typeface="Arial" panose="02080604020202020204" pitchFamily="34" charset="0"/>
                <a:sym typeface="Arial" panose="02080604020202020204" pitchFamily="34" charset="0"/>
              </a:endParaRPr>
            </a:p>
          </p:txBody>
        </p:sp>
        <p:grpSp>
          <p:nvGrpSpPr>
            <p:cNvPr id="81" name="组合 80"/>
            <p:cNvGrpSpPr/>
            <p:nvPr/>
          </p:nvGrpSpPr>
          <p:grpSpPr>
            <a:xfrm>
              <a:off x="7065080" y="742162"/>
              <a:ext cx="2340000" cy="537302"/>
              <a:chOff x="7065080" y="742162"/>
              <a:chExt cx="2340000" cy="537302"/>
            </a:xfrm>
          </p:grpSpPr>
          <p:grpSp>
            <p:nvGrpSpPr>
              <p:cNvPr id="105" name="组合 104"/>
              <p:cNvGrpSpPr/>
              <p:nvPr/>
            </p:nvGrpSpPr>
            <p:grpSpPr>
              <a:xfrm>
                <a:off x="7263080" y="742162"/>
                <a:ext cx="342000" cy="72000"/>
                <a:chOff x="7263080" y="742162"/>
                <a:chExt cx="342000" cy="72000"/>
              </a:xfrm>
            </p:grpSpPr>
            <p:cxnSp>
              <p:nvCxnSpPr>
                <p:cNvPr id="109" name="直接连接符 108"/>
                <p:cNvCxnSpPr/>
                <p:nvPr/>
              </p:nvCxnSpPr>
              <p:spPr>
                <a:xfrm>
                  <a:off x="733508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椭圆 109"/>
                <p:cNvSpPr>
                  <a:spLocks noChangeAspect="1"/>
                </p:cNvSpPr>
                <p:nvPr/>
              </p:nvSpPr>
              <p:spPr>
                <a:xfrm>
                  <a:off x="726308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106" name="直接连接符 105"/>
              <p:cNvCxnSpPr/>
              <p:nvPr/>
            </p:nvCxnSpPr>
            <p:spPr>
              <a:xfrm>
                <a:off x="706508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7605080" y="778162"/>
                <a:ext cx="0" cy="501302"/>
              </a:xfrm>
              <a:prstGeom prst="lin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760508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2786920" y="742162"/>
              <a:ext cx="2340000" cy="537302"/>
              <a:chOff x="2786920" y="742162"/>
              <a:chExt cx="2340000" cy="537302"/>
            </a:xfrm>
          </p:grpSpPr>
          <p:grpSp>
            <p:nvGrpSpPr>
              <p:cNvPr id="83" name="组合 82"/>
              <p:cNvGrpSpPr/>
              <p:nvPr/>
            </p:nvGrpSpPr>
            <p:grpSpPr>
              <a:xfrm>
                <a:off x="4586920" y="742162"/>
                <a:ext cx="342000" cy="72000"/>
                <a:chOff x="4586920" y="742162"/>
                <a:chExt cx="342000" cy="72000"/>
              </a:xfrm>
            </p:grpSpPr>
            <p:cxnSp>
              <p:nvCxnSpPr>
                <p:cNvPr id="103" name="直接连接符 102"/>
                <p:cNvCxnSpPr/>
                <p:nvPr/>
              </p:nvCxnSpPr>
              <p:spPr>
                <a:xfrm flipH="1">
                  <a:off x="4586920" y="778162"/>
                  <a:ext cx="27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 name="椭圆 103"/>
                <p:cNvSpPr>
                  <a:spLocks noChangeAspect="1"/>
                </p:cNvSpPr>
                <p:nvPr/>
              </p:nvSpPr>
              <p:spPr>
                <a:xfrm flipH="1">
                  <a:off x="4856920" y="742162"/>
                  <a:ext cx="72000" cy="72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80604020202020204" pitchFamily="34" charset="0"/>
                    <a:ea typeface="Arial" panose="02080604020202020204" pitchFamily="34" charset="0"/>
                    <a:sym typeface="Arial" panose="02080604020202020204" pitchFamily="34" charset="0"/>
                  </a:endParaRPr>
                </a:p>
              </p:txBody>
            </p:sp>
          </p:grpSp>
          <p:cxnSp>
            <p:nvCxnSpPr>
              <p:cNvPr id="90" name="直接连接符 89"/>
              <p:cNvCxnSpPr/>
              <p:nvPr/>
            </p:nvCxnSpPr>
            <p:spPr>
              <a:xfrm flipH="1">
                <a:off x="4586920" y="1279464"/>
                <a:ext cx="540000" cy="0"/>
              </a:xfrm>
              <a:prstGeom prst="line">
                <a:avLst/>
              </a:prstGeom>
              <a:ln>
                <a:solidFill>
                  <a:schemeClr val="accent1"/>
                </a:solidFill>
                <a:headEnd type="oval" w="sm" len="sm"/>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586920" y="778162"/>
                <a:ext cx="0" cy="5013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2786920" y="1028813"/>
                <a:ext cx="180000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grpSp>
      <p:sp>
        <p:nvSpPr>
          <p:cNvPr id="10" name="Text Box 9"/>
          <p:cNvSpPr txBox="1"/>
          <p:nvPr/>
        </p:nvSpPr>
        <p:spPr>
          <a:xfrm>
            <a:off x="5220335" y="1078865"/>
            <a:ext cx="1870075" cy="368300"/>
          </a:xfrm>
          <a:prstGeom prst="rect">
            <a:avLst/>
          </a:prstGeom>
          <a:noFill/>
        </p:spPr>
        <p:txBody>
          <a:bodyPr wrap="square" rtlCol="0">
            <a:spAutoFit/>
          </a:bodyPr>
          <a:p>
            <a:r>
              <a:rPr lang="en-US">
                <a:solidFill>
                  <a:schemeClr val="bg1"/>
                </a:solidFill>
              </a:rPr>
              <a:t>DESCRIPTION</a:t>
            </a:r>
            <a:endParaRPr lang="en-US">
              <a:solidFill>
                <a:schemeClr val="bg1"/>
              </a:solidFill>
            </a:endParaRPr>
          </a:p>
        </p:txBody>
      </p:sp>
      <p:sp>
        <p:nvSpPr>
          <p:cNvPr id="22" name="矩形 93"/>
          <p:cNvSpPr/>
          <p:nvPr/>
        </p:nvSpPr>
        <p:spPr>
          <a:xfrm>
            <a:off x="6742430" y="1524000"/>
            <a:ext cx="1875790" cy="1198880"/>
          </a:xfrm>
          <a:prstGeom prst="rect">
            <a:avLst/>
          </a:prstGeom>
        </p:spPr>
        <p:txBody>
          <a:bodyPr wrap="square">
            <a:spAutoFit/>
          </a:bodyPr>
          <a:p>
            <a:r>
              <a:rPr lang="zh-CN" altLang="en-US"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rPr>
              <a:t>Design and Implementation Constraints</a:t>
            </a:r>
            <a:endParaRPr lang="zh-CN" altLang="en-US"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a:p>
            <a:endParaRPr lang="zh-CN" altLang="en-US"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sp>
        <p:nvSpPr>
          <p:cNvPr id="23" name="矩形 93"/>
          <p:cNvSpPr/>
          <p:nvPr/>
        </p:nvSpPr>
        <p:spPr>
          <a:xfrm>
            <a:off x="9292590" y="4505325"/>
            <a:ext cx="1908175" cy="922020"/>
          </a:xfrm>
          <a:prstGeom prst="rect">
            <a:avLst/>
          </a:prstGeom>
        </p:spPr>
        <p:txBody>
          <a:bodyPr wrap="square">
            <a:spAutoFit/>
          </a:bodyPr>
          <a:p>
            <a:r>
              <a:rPr lang="en-US" b="1">
                <a:solidFill>
                  <a:schemeClr val="accent1"/>
                </a:solidFill>
                <a:effectLst>
                  <a:outerShdw blurRad="38100" dist="25400" dir="5400000" algn="ctr" rotWithShape="0">
                    <a:srgbClr val="6E747A">
                      <a:alpha val="43000"/>
                    </a:srgbClr>
                  </a:outerShdw>
                </a:effectLst>
                <a:sym typeface="+mn-ea"/>
              </a:rPr>
              <a:t>Assumptions and Dependencies</a:t>
            </a:r>
            <a:endParaRPr lang="zh-CN" altLang="en-US" b="1" spc="50">
              <a:solidFill>
                <a:schemeClr val="accent1"/>
              </a:solidFill>
              <a:effectLst>
                <a:outerShdw blurRad="127000" algn="ctr" rotWithShape="0">
                  <a:prstClr val="black"/>
                </a:outerShdw>
              </a:effectLst>
              <a:latin typeface="Arial" panose="02080604020202020204" pitchFamily="34" charset="0"/>
              <a:ea typeface="Arial" panose="02080604020202020204" pitchFamily="34" charset="0"/>
              <a:sym typeface="Arial" panose="0208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nodeType="withEffect">
                                  <p:stCondLst>
                                    <p:cond delay="150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nodeType="withEffect">
                                  <p:stCondLst>
                                    <p:cond delay="20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par>
                                <p:cTn id="19" presetID="22" presetClass="entr" presetSubtype="8" fill="hold" nodeType="withEffect">
                                  <p:stCondLst>
                                    <p:cond delay="250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fill="hold" nodeType="withEffect">
                                  <p:stCondLst>
                                    <p:cond delay="300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768395"/>
      </a:dk2>
      <a:lt2>
        <a:srgbClr val="F0F0F0"/>
      </a:lt2>
      <a:accent1>
        <a:srgbClr val="FABE00"/>
      </a:accent1>
      <a:accent2>
        <a:srgbClr val="003666"/>
      </a:accent2>
      <a:accent3>
        <a:srgbClr val="FF6609"/>
      </a:accent3>
      <a:accent4>
        <a:srgbClr val="A40000"/>
      </a:accent4>
      <a:accent5>
        <a:srgbClr val="6B6B6B"/>
      </a:accent5>
      <a:accent6>
        <a:srgbClr val="A5A5A5"/>
      </a:accent6>
      <a:hlink>
        <a:srgbClr val="4472C4"/>
      </a:hlink>
      <a:folHlink>
        <a:srgbClr val="BFBFBF"/>
      </a:folHlink>
    </a:clrScheme>
    <a:fontScheme name="自定义 1">
      <a:majorFont>
        <a:latin typeface="Century Gothic"/>
        <a:ea typeface="Arial"/>
        <a:cs typeface=""/>
      </a:majorFont>
      <a:minorFont>
        <a:latin typeface="Century Gothic"/>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FABE00"/>
    </a:accent1>
    <a:accent2>
      <a:srgbClr val="003666"/>
    </a:accent2>
    <a:accent3>
      <a:srgbClr val="FF6609"/>
    </a:accent3>
    <a:accent4>
      <a:srgbClr val="A40000"/>
    </a:accent4>
    <a:accent5>
      <a:srgbClr val="6B6B6B"/>
    </a:accent5>
    <a:accent6>
      <a:srgbClr val="A5A5A5"/>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9231</Words>
  <Application>WPS Presentation</Application>
  <PresentationFormat>宽屏</PresentationFormat>
  <Paragraphs>371</Paragraphs>
  <Slides>36</Slides>
  <Notes>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36</vt:i4>
      </vt:variant>
    </vt:vector>
  </HeadingPairs>
  <TitlesOfParts>
    <vt:vector size="52" baseType="lpstr">
      <vt:lpstr>Arial</vt:lpstr>
      <vt:lpstr>SimSun</vt:lpstr>
      <vt:lpstr>Wingdings</vt:lpstr>
      <vt:lpstr>Nimbus Roman No9 L</vt:lpstr>
      <vt:lpstr>等线</vt:lpstr>
      <vt:lpstr>TimesNewRomanPSMT</vt:lpstr>
      <vt:lpstr>SimSun</vt:lpstr>
      <vt:lpstr>Times New Roman</vt:lpstr>
      <vt:lpstr>Times New Roman</vt:lpstr>
      <vt:lpstr>Microsoft YaHei</vt:lpstr>
      <vt:lpstr>Droid Sans Fallback</vt:lpstr>
      <vt:lpstr>Arial Unicode MS</vt:lpstr>
      <vt:lpstr>Century Gothic</vt:lpstr>
      <vt:lpstr>C059</vt:lpstr>
      <vt:lpstr>OpenSymbol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沛 汪</dc:creator>
  <cp:lastModifiedBy>nesh</cp:lastModifiedBy>
  <cp:revision>194</cp:revision>
  <dcterms:created xsi:type="dcterms:W3CDTF">2022-10-23T03:34:06Z</dcterms:created>
  <dcterms:modified xsi:type="dcterms:W3CDTF">2022-10-23T03:34:06Z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1033-11.1.0.10976</vt:lpwstr>
  </property>
</Properties>
</file>